
<file path=[Content_Types].xml><?xml version="1.0" encoding="utf-8"?>
<Types xmlns="http://schemas.openxmlformats.org/package/2006/content-types">
  <Default Extension="png" ContentType="image/png"/>
  <Default Extension="tmp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67" r:id="rId5"/>
  </p:sldMasterIdLst>
  <p:notesMasterIdLst>
    <p:notesMasterId r:id="rId158"/>
  </p:notesMasterIdLst>
  <p:handoutMasterIdLst>
    <p:handoutMasterId r:id="rId159"/>
  </p:handoutMasterIdLst>
  <p:sldIdLst>
    <p:sldId id="256" r:id="rId6"/>
    <p:sldId id="258" r:id="rId7"/>
    <p:sldId id="284" r:id="rId8"/>
    <p:sldId id="259" r:id="rId9"/>
    <p:sldId id="294" r:id="rId10"/>
    <p:sldId id="427" r:id="rId11"/>
    <p:sldId id="299" r:id="rId12"/>
    <p:sldId id="348" r:id="rId13"/>
    <p:sldId id="357" r:id="rId14"/>
    <p:sldId id="303" r:id="rId15"/>
    <p:sldId id="297" r:id="rId16"/>
    <p:sldId id="302" r:id="rId17"/>
    <p:sldId id="307" r:id="rId18"/>
    <p:sldId id="439" r:id="rId19"/>
    <p:sldId id="316" r:id="rId20"/>
    <p:sldId id="428" r:id="rId21"/>
    <p:sldId id="321" r:id="rId22"/>
    <p:sldId id="315" r:id="rId23"/>
    <p:sldId id="314" r:id="rId24"/>
    <p:sldId id="442" r:id="rId25"/>
    <p:sldId id="313" r:id="rId26"/>
    <p:sldId id="445" r:id="rId27"/>
    <p:sldId id="446" r:id="rId28"/>
    <p:sldId id="448" r:id="rId29"/>
    <p:sldId id="449" r:id="rId30"/>
    <p:sldId id="478" r:id="rId31"/>
    <p:sldId id="477" r:id="rId32"/>
    <p:sldId id="479" r:id="rId33"/>
    <p:sldId id="480" r:id="rId34"/>
    <p:sldId id="481" r:id="rId35"/>
    <p:sldId id="482" r:id="rId36"/>
    <p:sldId id="517" r:id="rId37"/>
    <p:sldId id="518" r:id="rId38"/>
    <p:sldId id="519" r:id="rId39"/>
    <p:sldId id="520" r:id="rId40"/>
    <p:sldId id="521" r:id="rId41"/>
    <p:sldId id="522" r:id="rId42"/>
    <p:sldId id="523" r:id="rId43"/>
    <p:sldId id="524" r:id="rId44"/>
    <p:sldId id="525" r:id="rId45"/>
    <p:sldId id="526" r:id="rId46"/>
    <p:sldId id="527" r:id="rId47"/>
    <p:sldId id="528" r:id="rId48"/>
    <p:sldId id="529" r:id="rId49"/>
    <p:sldId id="530" r:id="rId50"/>
    <p:sldId id="531" r:id="rId51"/>
    <p:sldId id="532" r:id="rId52"/>
    <p:sldId id="533" r:id="rId53"/>
    <p:sldId id="534" r:id="rId54"/>
    <p:sldId id="535" r:id="rId55"/>
    <p:sldId id="536" r:id="rId56"/>
    <p:sldId id="537" r:id="rId57"/>
    <p:sldId id="538" r:id="rId58"/>
    <p:sldId id="539" r:id="rId59"/>
    <p:sldId id="540" r:id="rId60"/>
    <p:sldId id="541" r:id="rId61"/>
    <p:sldId id="542" r:id="rId62"/>
    <p:sldId id="543" r:id="rId63"/>
    <p:sldId id="544" r:id="rId64"/>
    <p:sldId id="545" r:id="rId65"/>
    <p:sldId id="546" r:id="rId66"/>
    <p:sldId id="547" r:id="rId67"/>
    <p:sldId id="548" r:id="rId68"/>
    <p:sldId id="549" r:id="rId69"/>
    <p:sldId id="483" r:id="rId70"/>
    <p:sldId id="452" r:id="rId71"/>
    <p:sldId id="453" r:id="rId72"/>
    <p:sldId id="456" r:id="rId73"/>
    <p:sldId id="571" r:id="rId74"/>
    <p:sldId id="457" r:id="rId75"/>
    <p:sldId id="458" r:id="rId76"/>
    <p:sldId id="461" r:id="rId77"/>
    <p:sldId id="460" r:id="rId78"/>
    <p:sldId id="459" r:id="rId79"/>
    <p:sldId id="467" r:id="rId80"/>
    <p:sldId id="468" r:id="rId81"/>
    <p:sldId id="335" r:id="rId82"/>
    <p:sldId id="572" r:id="rId83"/>
    <p:sldId id="484" r:id="rId84"/>
    <p:sldId id="485" r:id="rId85"/>
    <p:sldId id="486" r:id="rId86"/>
    <p:sldId id="574" r:id="rId87"/>
    <p:sldId id="309" r:id="rId88"/>
    <p:sldId id="559" r:id="rId89"/>
    <p:sldId id="560" r:id="rId90"/>
    <p:sldId id="561" r:id="rId91"/>
    <p:sldId id="562" r:id="rId92"/>
    <p:sldId id="563" r:id="rId93"/>
    <p:sldId id="564" r:id="rId94"/>
    <p:sldId id="565" r:id="rId95"/>
    <p:sldId id="566" r:id="rId96"/>
    <p:sldId id="567" r:id="rId97"/>
    <p:sldId id="568" r:id="rId98"/>
    <p:sldId id="569" r:id="rId99"/>
    <p:sldId id="488" r:id="rId100"/>
    <p:sldId id="505" r:id="rId101"/>
    <p:sldId id="506" r:id="rId102"/>
    <p:sldId id="507" r:id="rId103"/>
    <p:sldId id="508" r:id="rId104"/>
    <p:sldId id="509" r:id="rId105"/>
    <p:sldId id="510" r:id="rId106"/>
    <p:sldId id="511" r:id="rId107"/>
    <p:sldId id="512" r:id="rId108"/>
    <p:sldId id="513" r:id="rId109"/>
    <p:sldId id="514" r:id="rId110"/>
    <p:sldId id="515" r:id="rId111"/>
    <p:sldId id="516" r:id="rId112"/>
    <p:sldId id="575" r:id="rId113"/>
    <p:sldId id="471" r:id="rId114"/>
    <p:sldId id="491" r:id="rId115"/>
    <p:sldId id="494" r:id="rId116"/>
    <p:sldId id="493" r:id="rId117"/>
    <p:sldId id="475" r:id="rId118"/>
    <p:sldId id="503" r:id="rId119"/>
    <p:sldId id="489" r:id="rId120"/>
    <p:sldId id="499" r:id="rId121"/>
    <p:sldId id="500" r:id="rId122"/>
    <p:sldId id="501" r:id="rId123"/>
    <p:sldId id="502" r:id="rId124"/>
    <p:sldId id="570" r:id="rId125"/>
    <p:sldId id="355" r:id="rId126"/>
    <p:sldId id="573" r:id="rId127"/>
    <p:sldId id="358" r:id="rId128"/>
    <p:sldId id="465" r:id="rId129"/>
    <p:sldId id="438" r:id="rId130"/>
    <p:sldId id="295" r:id="rId131"/>
    <p:sldId id="317" r:id="rId132"/>
    <p:sldId id="440" r:id="rId133"/>
    <p:sldId id="320" r:id="rId134"/>
    <p:sldId id="319" r:id="rId135"/>
    <p:sldId id="429" r:id="rId136"/>
    <p:sldId id="430" r:id="rId137"/>
    <p:sldId id="346" r:id="rId138"/>
    <p:sldId id="432" r:id="rId139"/>
    <p:sldId id="443" r:id="rId140"/>
    <p:sldId id="444" r:id="rId141"/>
    <p:sldId id="447" r:id="rId142"/>
    <p:sldId id="462" r:id="rId143"/>
    <p:sldId id="464" r:id="rId144"/>
    <p:sldId id="469" r:id="rId145"/>
    <p:sldId id="470" r:id="rId146"/>
    <p:sldId id="425" r:id="rId147"/>
    <p:sldId id="424" r:id="rId148"/>
    <p:sldId id="437" r:id="rId149"/>
    <p:sldId id="472" r:id="rId150"/>
    <p:sldId id="473" r:id="rId151"/>
    <p:sldId id="474" r:id="rId152"/>
    <p:sldId id="292" r:id="rId153"/>
    <p:sldId id="293" r:id="rId154"/>
    <p:sldId id="342" r:id="rId155"/>
    <p:sldId id="340" r:id="rId156"/>
    <p:sldId id="341" r:id="rId157"/>
  </p:sldIdLst>
  <p:sldSz cx="12192000" cy="6858000"/>
  <p:notesSz cx="6805613" cy="9944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D403E16-278D-4486-AFF5-05B2831D55B4}">
          <p14:sldIdLst>
            <p14:sldId id="256"/>
            <p14:sldId id="258"/>
          </p14:sldIdLst>
        </p14:section>
        <p14:section name="Lithium-Ion Cell Technology" id="{F55A671E-F141-4FD6-88C5-1CF8C90AF409}">
          <p14:sldIdLst>
            <p14:sldId id="284"/>
            <p14:sldId id="259"/>
            <p14:sldId id="294"/>
            <p14:sldId id="427"/>
            <p14:sldId id="299"/>
            <p14:sldId id="348"/>
            <p14:sldId id="357"/>
            <p14:sldId id="303"/>
            <p14:sldId id="297"/>
            <p14:sldId id="302"/>
            <p14:sldId id="307"/>
            <p14:sldId id="439"/>
            <p14:sldId id="316"/>
            <p14:sldId id="428"/>
            <p14:sldId id="321"/>
            <p14:sldId id="315"/>
          </p14:sldIdLst>
        </p14:section>
        <p14:section name="Battery Systems" id="{2159CCF4-F51B-4B5E-88A2-C3F3158E99DA}">
          <p14:sldIdLst>
            <p14:sldId id="314"/>
            <p14:sldId id="442"/>
            <p14:sldId id="313"/>
            <p14:sldId id="445"/>
            <p14:sldId id="446"/>
            <p14:sldId id="448"/>
            <p14:sldId id="449"/>
            <p14:sldId id="478"/>
            <p14:sldId id="477"/>
            <p14:sldId id="479"/>
            <p14:sldId id="480"/>
            <p14:sldId id="481"/>
            <p14:sldId id="482"/>
            <p14:sldId id="517"/>
            <p14:sldId id="518"/>
            <p14:sldId id="519"/>
            <p14:sldId id="520"/>
            <p14:sldId id="521"/>
            <p14:sldId id="522"/>
            <p14:sldId id="523"/>
            <p14:sldId id="524"/>
            <p14:sldId id="525"/>
            <p14:sldId id="526"/>
            <p14:sldId id="527"/>
            <p14:sldId id="528"/>
            <p14:sldId id="529"/>
            <p14:sldId id="530"/>
            <p14:sldId id="531"/>
            <p14:sldId id="532"/>
            <p14:sldId id="533"/>
            <p14:sldId id="534"/>
            <p14:sldId id="535"/>
            <p14:sldId id="536"/>
            <p14:sldId id="537"/>
            <p14:sldId id="538"/>
            <p14:sldId id="539"/>
            <p14:sldId id="540"/>
            <p14:sldId id="541"/>
            <p14:sldId id="542"/>
            <p14:sldId id="543"/>
            <p14:sldId id="544"/>
            <p14:sldId id="545"/>
            <p14:sldId id="546"/>
            <p14:sldId id="547"/>
            <p14:sldId id="548"/>
            <p14:sldId id="549"/>
          </p14:sldIdLst>
        </p14:section>
        <p14:section name="Battery Aging" id="{125DFA58-1057-4986-8F50-22F040D87C9E}">
          <p14:sldIdLst>
            <p14:sldId id="483"/>
            <p14:sldId id="452"/>
            <p14:sldId id="453"/>
            <p14:sldId id="456"/>
            <p14:sldId id="571"/>
            <p14:sldId id="457"/>
            <p14:sldId id="458"/>
            <p14:sldId id="461"/>
            <p14:sldId id="460"/>
            <p14:sldId id="459"/>
            <p14:sldId id="467"/>
            <p14:sldId id="468"/>
            <p14:sldId id="335"/>
            <p14:sldId id="572"/>
            <p14:sldId id="484"/>
            <p14:sldId id="485"/>
            <p14:sldId id="486"/>
            <p14:sldId id="574"/>
          </p14:sldIdLst>
        </p14:section>
        <p14:section name="Modelling and Simulation" id="{6FA82356-987A-42AA-AC59-145A55CEF2F3}">
          <p14:sldIdLst>
            <p14:sldId id="309"/>
            <p14:sldId id="559"/>
            <p14:sldId id="560"/>
            <p14:sldId id="561"/>
            <p14:sldId id="562"/>
            <p14:sldId id="563"/>
            <p14:sldId id="564"/>
            <p14:sldId id="565"/>
            <p14:sldId id="566"/>
            <p14:sldId id="567"/>
            <p14:sldId id="568"/>
            <p14:sldId id="569"/>
          </p14:sldIdLst>
        </p14:section>
        <p14:section name="Development Trends" id="{38C19C3D-1A2F-43A1-BFB4-216658CE7537}">
          <p14:sldIdLst>
            <p14:sldId id="488"/>
            <p14:sldId id="505"/>
            <p14:sldId id="506"/>
            <p14:sldId id="507"/>
            <p14:sldId id="508"/>
            <p14:sldId id="509"/>
            <p14:sldId id="510"/>
            <p14:sldId id="511"/>
            <p14:sldId id="512"/>
            <p14:sldId id="513"/>
            <p14:sldId id="514"/>
            <p14:sldId id="515"/>
            <p14:sldId id="516"/>
            <p14:sldId id="575"/>
            <p14:sldId id="471"/>
            <p14:sldId id="491"/>
            <p14:sldId id="494"/>
            <p14:sldId id="493"/>
            <p14:sldId id="475"/>
            <p14:sldId id="503"/>
            <p14:sldId id="489"/>
            <p14:sldId id="499"/>
            <p14:sldId id="500"/>
            <p14:sldId id="501"/>
            <p14:sldId id="502"/>
            <p14:sldId id="570"/>
          </p14:sldIdLst>
        </p14:section>
        <p14:section name="Quellenverzeichnis" id="{6035228A-62EA-4443-B839-AA7159C0F046}">
          <p14:sldIdLst>
            <p14:sldId id="355"/>
            <p14:sldId id="573"/>
            <p14:sldId id="358"/>
          </p14:sldIdLst>
        </p14:section>
        <p14:section name="Ergänzungen (not to print)" id="{67AA8382-AE04-4275-BABC-E6A268A34A07}">
          <p14:sldIdLst>
            <p14:sldId id="465"/>
            <p14:sldId id="438"/>
            <p14:sldId id="295"/>
            <p14:sldId id="317"/>
            <p14:sldId id="440"/>
            <p14:sldId id="320"/>
            <p14:sldId id="319"/>
            <p14:sldId id="429"/>
            <p14:sldId id="430"/>
            <p14:sldId id="346"/>
            <p14:sldId id="432"/>
            <p14:sldId id="443"/>
            <p14:sldId id="444"/>
            <p14:sldId id="447"/>
            <p14:sldId id="462"/>
            <p14:sldId id="464"/>
            <p14:sldId id="469"/>
            <p14:sldId id="470"/>
            <p14:sldId id="425"/>
            <p14:sldId id="424"/>
            <p14:sldId id="437"/>
            <p14:sldId id="472"/>
            <p14:sldId id="473"/>
            <p14:sldId id="474"/>
            <p14:sldId id="292"/>
            <p14:sldId id="293"/>
            <p14:sldId id="342"/>
            <p14:sldId id="340"/>
            <p14:sldId id="3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3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1E9"/>
    <a:srgbClr val="999999"/>
    <a:srgbClr val="00AFD6"/>
    <a:srgbClr val="666666"/>
    <a:srgbClr val="E9521D"/>
    <a:srgbClr val="99CCFF"/>
    <a:srgbClr val="70B9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6" autoAdjust="0"/>
    <p:restoredTop sz="87687" autoAdjust="0"/>
  </p:normalViewPr>
  <p:slideViewPr>
    <p:cSldViewPr snapToGrid="0" showGuides="1">
      <p:cViewPr varScale="1">
        <p:scale>
          <a:sx n="113" d="100"/>
          <a:sy n="113" d="100"/>
        </p:scale>
        <p:origin x="144" y="-150"/>
      </p:cViewPr>
      <p:guideLst>
        <p:guide orient="horz" pos="2160"/>
        <p:guide pos="293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1" d="100"/>
          <a:sy n="61" d="100"/>
        </p:scale>
        <p:origin x="227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handoutMaster" Target="handoutMasters/handoutMaster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90.xml"/><Relationship Id="rId160" Type="http://schemas.openxmlformats.org/officeDocument/2006/relationships/presProps" Target="presProps.xml"/><Relationship Id="rId22" Type="http://schemas.openxmlformats.org/officeDocument/2006/relationships/slide" Target="slides/slide17.xml"/><Relationship Id="rId43" Type="http://schemas.openxmlformats.org/officeDocument/2006/relationships/slide" Target="slides/slide38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45" Type="http://schemas.openxmlformats.org/officeDocument/2006/relationships/slide" Target="slides/slide140.xml"/><Relationship Id="rId16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51" Type="http://schemas.openxmlformats.org/officeDocument/2006/relationships/slide" Target="slides/slide146.xml"/><Relationship Id="rId156" Type="http://schemas.openxmlformats.org/officeDocument/2006/relationships/slide" Target="slides/slide15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162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slide" Target="slides/slide14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tableStyles" Target="tableStyles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Relationship Id="rId80" Type="http://schemas.openxmlformats.org/officeDocument/2006/relationships/slide" Target="slides/slide75.xml"/><Relationship Id="rId155" Type="http://schemas.openxmlformats.org/officeDocument/2006/relationships/slide" Target="slides/slide15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Mn</c:v>
                </c:pt>
              </c:strCache>
            </c:strRef>
          </c:tx>
          <c:spPr>
            <a:solidFill>
              <a:srgbClr val="00AFD6"/>
            </a:solidFill>
            <a:ln>
              <a:noFill/>
            </a:ln>
            <a:effectLst/>
          </c:spPr>
          <c:invertIfNegative val="0"/>
          <c:cat>
            <c:strRef>
              <c:f>Tabelle1!$A$2:$A$4</c:f>
              <c:strCache>
                <c:ptCount val="3"/>
                <c:pt idx="0">
                  <c:v>4,2 V / 24 °C</c:v>
                </c:pt>
                <c:pt idx="1">
                  <c:v>4,2 V / 60 °C</c:v>
                </c:pt>
                <c:pt idx="2">
                  <c:v>4,6 V / 25°C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0.3</c:v>
                </c:pt>
                <c:pt idx="1">
                  <c:v>1.95</c:v>
                </c:pt>
                <c:pt idx="2">
                  <c:v>3.48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066-4405-BFCB-D475B51F8D83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Co</c:v>
                </c:pt>
              </c:strCache>
            </c:strRef>
          </c:tx>
          <c:spPr>
            <a:solidFill>
              <a:srgbClr val="575757"/>
            </a:solidFill>
            <a:ln>
              <a:noFill/>
            </a:ln>
            <a:effectLst/>
          </c:spPr>
          <c:invertIfNegative val="0"/>
          <c:cat>
            <c:strRef>
              <c:f>Tabelle1!$A$2:$A$4</c:f>
              <c:strCache>
                <c:ptCount val="3"/>
                <c:pt idx="0">
                  <c:v>4,2 V / 24 °C</c:v>
                </c:pt>
                <c:pt idx="1">
                  <c:v>4,2 V / 60 °C</c:v>
                </c:pt>
                <c:pt idx="2">
                  <c:v>4,6 V / 25°C</c:v>
                </c:pt>
              </c:strCache>
            </c:strRef>
          </c:cat>
          <c:val>
            <c:numRef>
              <c:f>Tabelle1!$C$2:$C$4</c:f>
              <c:numCache>
                <c:formatCode>General</c:formatCode>
                <c:ptCount val="3"/>
                <c:pt idx="0">
                  <c:v>0.22</c:v>
                </c:pt>
                <c:pt idx="1">
                  <c:v>7.0000000000000007E-2</c:v>
                </c:pt>
                <c:pt idx="2">
                  <c:v>1.95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066-4405-BFCB-D475B51F8D83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Ni</c:v>
                </c:pt>
              </c:strCache>
            </c:strRef>
          </c:tx>
          <c:spPr>
            <a:solidFill>
              <a:srgbClr val="70B961"/>
            </a:solidFill>
            <a:ln>
              <a:noFill/>
            </a:ln>
            <a:effectLst/>
          </c:spPr>
          <c:invertIfNegative val="0"/>
          <c:cat>
            <c:strRef>
              <c:f>Tabelle1!$A$2:$A$4</c:f>
              <c:strCache>
                <c:ptCount val="3"/>
                <c:pt idx="0">
                  <c:v>4,2 V / 24 °C</c:v>
                </c:pt>
                <c:pt idx="1">
                  <c:v>4,2 V / 60 °C</c:v>
                </c:pt>
                <c:pt idx="2">
                  <c:v>4,6 V / 25°C</c:v>
                </c:pt>
              </c:strCache>
            </c:strRef>
          </c:cat>
          <c:val>
            <c:numRef>
              <c:f>Tabelle1!$D$2:$D$4</c:f>
              <c:numCache>
                <c:formatCode>General</c:formatCode>
                <c:ptCount val="3"/>
                <c:pt idx="0">
                  <c:v>0.18</c:v>
                </c:pt>
                <c:pt idx="1">
                  <c:v>0.3</c:v>
                </c:pt>
                <c:pt idx="2">
                  <c:v>1.82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066-4405-BFCB-D475B51F8D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0688720"/>
        <c:axId val="64951152"/>
      </c:barChart>
      <c:catAx>
        <c:axId val="160688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951152"/>
        <c:crosses val="autoZero"/>
        <c:auto val="1"/>
        <c:lblAlgn val="ctr"/>
        <c:lblOffset val="100"/>
        <c:noMultiLvlLbl val="0"/>
      </c:catAx>
      <c:valAx>
        <c:axId val="64951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400" b="0" i="0" u="none" strike="noStrike" kern="1200" baseline="0" noProof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noProof="0" dirty="0" smtClean="0"/>
                  <a:t>Metal content</a:t>
                </a:r>
                <a:r>
                  <a:rPr lang="en-US" sz="1400" baseline="0" noProof="0" dirty="0" smtClean="0"/>
                  <a:t> </a:t>
                </a:r>
                <a:r>
                  <a:rPr lang="en-US" sz="1400" noProof="0" dirty="0" smtClean="0"/>
                  <a:t>relative to </a:t>
                </a:r>
                <a:r>
                  <a:rPr lang="en-US" sz="1400" noProof="0" dirty="0"/>
                  <a:t>Cu (µg/mg)</a:t>
                </a:r>
              </a:p>
            </c:rich>
          </c:tx>
          <c:layout>
            <c:manualLayout>
              <c:xMode val="edge"/>
              <c:yMode val="edge"/>
              <c:x val="9.3275908668930801E-3"/>
              <c:y val="9.3035720755928003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1400" b="0" i="0" u="none" strike="noStrike" kern="12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60688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486552111120299"/>
          <c:y val="6.0878272216194802E-2"/>
          <c:w val="0.249546106208209"/>
          <c:h val="7.8960159011972494E-2"/>
        </c:manualLayout>
      </c:layout>
      <c:overlay val="0"/>
      <c:spPr>
        <a:solidFill>
          <a:schemeClr val="bg1"/>
        </a:solidFill>
        <a:ln w="12700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93568488461186"/>
          <c:y val="2.8521257895433187E-2"/>
          <c:w val="0.78176740944122658"/>
          <c:h val="0.8164874848604564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Pb</c:v>
                </c:pt>
              </c:strCache>
            </c:strRef>
          </c:tx>
          <c:spPr>
            <a:solidFill>
              <a:srgbClr val="666666"/>
            </a:solidFill>
            <a:ln>
              <a:noFill/>
            </a:ln>
            <a:effectLst/>
          </c:spPr>
          <c:invertIfNegative val="0"/>
          <c:cat>
            <c:numRef>
              <c:f>Tabelle1!$A$2:$A$9</c:f>
              <c:numCache>
                <c:formatCode>General</c:formatCode>
                <c:ptCount val="8"/>
                <c:pt idx="0">
                  <c:v>1990</c:v>
                </c:pt>
                <c:pt idx="1">
                  <c:v>2000</c:v>
                </c:pt>
                <c:pt idx="2">
                  <c:v>2005</c:v>
                </c:pt>
                <c:pt idx="3">
                  <c:v>2010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Tabelle1!$B$2:$B$9</c:f>
              <c:numCache>
                <c:formatCode>General</c:formatCode>
                <c:ptCount val="8"/>
                <c:pt idx="0">
                  <c:v>16</c:v>
                </c:pt>
                <c:pt idx="1">
                  <c:v>18</c:v>
                </c:pt>
                <c:pt idx="2">
                  <c:v>21</c:v>
                </c:pt>
                <c:pt idx="3">
                  <c:v>27</c:v>
                </c:pt>
                <c:pt idx="4">
                  <c:v>29.5</c:v>
                </c:pt>
                <c:pt idx="5">
                  <c:v>30.5</c:v>
                </c:pt>
                <c:pt idx="6">
                  <c:v>31</c:v>
                </c:pt>
                <c:pt idx="7">
                  <c:v>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9D-476B-81F2-A0F069D1F48A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NiCD</c:v>
                </c:pt>
              </c:strCache>
            </c:strRef>
          </c:tx>
          <c:spPr>
            <a:solidFill>
              <a:srgbClr val="999999"/>
            </a:solidFill>
            <a:ln>
              <a:noFill/>
            </a:ln>
            <a:effectLst/>
          </c:spPr>
          <c:invertIfNegative val="0"/>
          <c:cat>
            <c:numRef>
              <c:f>Tabelle1!$A$2:$A$9</c:f>
              <c:numCache>
                <c:formatCode>General</c:formatCode>
                <c:ptCount val="8"/>
                <c:pt idx="0">
                  <c:v>1990</c:v>
                </c:pt>
                <c:pt idx="1">
                  <c:v>2000</c:v>
                </c:pt>
                <c:pt idx="2">
                  <c:v>2005</c:v>
                </c:pt>
                <c:pt idx="3">
                  <c:v>2010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Tabelle1!$C$2:$C$9</c:f>
              <c:numCache>
                <c:formatCode>General</c:formatCode>
                <c:ptCount val="8"/>
                <c:pt idx="0">
                  <c:v>2</c:v>
                </c:pt>
                <c:pt idx="1">
                  <c:v>2.1</c:v>
                </c:pt>
                <c:pt idx="2">
                  <c:v>2</c:v>
                </c:pt>
                <c:pt idx="3">
                  <c:v>2</c:v>
                </c:pt>
                <c:pt idx="4">
                  <c:v>2.1</c:v>
                </c:pt>
                <c:pt idx="5">
                  <c:v>2.1</c:v>
                </c:pt>
                <c:pt idx="6">
                  <c:v>2.2000000000000002</c:v>
                </c:pt>
                <c:pt idx="7">
                  <c:v>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79D-476B-81F2-A0F069D1F48A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NiMH</c:v>
                </c:pt>
              </c:strCache>
            </c:strRef>
          </c:tx>
          <c:spPr>
            <a:solidFill>
              <a:srgbClr val="99CCFF"/>
            </a:solidFill>
            <a:ln>
              <a:noFill/>
            </a:ln>
            <a:effectLst/>
          </c:spPr>
          <c:invertIfNegative val="0"/>
          <c:cat>
            <c:numRef>
              <c:f>Tabelle1!$A$2:$A$9</c:f>
              <c:numCache>
                <c:formatCode>General</c:formatCode>
                <c:ptCount val="8"/>
                <c:pt idx="0">
                  <c:v>1990</c:v>
                </c:pt>
                <c:pt idx="1">
                  <c:v>2000</c:v>
                </c:pt>
                <c:pt idx="2">
                  <c:v>2005</c:v>
                </c:pt>
                <c:pt idx="3">
                  <c:v>2010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Tabelle1!$D$2:$D$9</c:f>
              <c:numCache>
                <c:formatCode>General</c:formatCode>
                <c:ptCount val="8"/>
                <c:pt idx="0">
                  <c:v>0.5</c:v>
                </c:pt>
                <c:pt idx="1">
                  <c:v>1</c:v>
                </c:pt>
                <c:pt idx="2">
                  <c:v>1</c:v>
                </c:pt>
                <c:pt idx="3">
                  <c:v>1.2</c:v>
                </c:pt>
                <c:pt idx="4">
                  <c:v>1.3</c:v>
                </c:pt>
                <c:pt idx="5">
                  <c:v>1.4</c:v>
                </c:pt>
                <c:pt idx="6">
                  <c:v>1.4</c:v>
                </c:pt>
                <c:pt idx="7">
                  <c:v>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79D-476B-81F2-A0F069D1F48A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Li-Ion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Tabelle1!$A$2:$A$9</c:f>
              <c:numCache>
                <c:formatCode>General</c:formatCode>
                <c:ptCount val="8"/>
                <c:pt idx="0">
                  <c:v>1990</c:v>
                </c:pt>
                <c:pt idx="1">
                  <c:v>2000</c:v>
                </c:pt>
                <c:pt idx="2">
                  <c:v>2005</c:v>
                </c:pt>
                <c:pt idx="3">
                  <c:v>2010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Tabelle1!$E$2:$E$9</c:f>
              <c:numCache>
                <c:formatCode>General</c:formatCode>
                <c:ptCount val="8"/>
                <c:pt idx="0">
                  <c:v>0</c:v>
                </c:pt>
                <c:pt idx="1">
                  <c:v>4</c:v>
                </c:pt>
                <c:pt idx="2">
                  <c:v>6</c:v>
                </c:pt>
                <c:pt idx="3">
                  <c:v>11</c:v>
                </c:pt>
                <c:pt idx="4">
                  <c:v>18</c:v>
                </c:pt>
                <c:pt idx="5">
                  <c:v>20</c:v>
                </c:pt>
                <c:pt idx="6">
                  <c:v>22</c:v>
                </c:pt>
                <c:pt idx="7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79D-476B-81F2-A0F069D1F48A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Andere</c:v>
                </c:pt>
              </c:strCache>
            </c:strRef>
          </c:tx>
          <c:spPr>
            <a:solidFill>
              <a:srgbClr val="70B961"/>
            </a:solidFill>
            <a:ln>
              <a:noFill/>
            </a:ln>
            <a:effectLst/>
          </c:spPr>
          <c:invertIfNegative val="0"/>
          <c:cat>
            <c:numRef>
              <c:f>Tabelle1!$A$2:$A$9</c:f>
              <c:numCache>
                <c:formatCode>General</c:formatCode>
                <c:ptCount val="8"/>
                <c:pt idx="0">
                  <c:v>1990</c:v>
                </c:pt>
                <c:pt idx="1">
                  <c:v>2000</c:v>
                </c:pt>
                <c:pt idx="2">
                  <c:v>2005</c:v>
                </c:pt>
                <c:pt idx="3">
                  <c:v>2010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Tabelle1!$F$2:$F$9</c:f>
              <c:numCache>
                <c:formatCode>General</c:formatCode>
                <c:ptCount val="8"/>
                <c:pt idx="0">
                  <c:v>0</c:v>
                </c:pt>
                <c:pt idx="1">
                  <c:v>0.5</c:v>
                </c:pt>
                <c:pt idx="2">
                  <c:v>0.7</c:v>
                </c:pt>
                <c:pt idx="3">
                  <c:v>0.9</c:v>
                </c:pt>
                <c:pt idx="4">
                  <c:v>1.1000000000000001</c:v>
                </c:pt>
                <c:pt idx="5">
                  <c:v>1.2</c:v>
                </c:pt>
                <c:pt idx="6">
                  <c:v>1.3</c:v>
                </c:pt>
                <c:pt idx="7">
                  <c:v>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79D-476B-81F2-A0F069D1F4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89278912"/>
        <c:axId val="289279472"/>
      </c:barChart>
      <c:catAx>
        <c:axId val="28927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89279472"/>
        <c:crosses val="autoZero"/>
        <c:auto val="1"/>
        <c:lblAlgn val="ctr"/>
        <c:lblOffset val="100"/>
        <c:noMultiLvlLbl val="0"/>
      </c:catAx>
      <c:valAx>
        <c:axId val="289279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200" dirty="0"/>
                  <a:t>Milliarden USD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89278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435497205162005"/>
          <c:y val="4.4196929895939603E-2"/>
          <c:w val="0.70192489311360451"/>
          <c:h val="0.12325925478455581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93568488461186"/>
          <c:y val="0.15980076015527689"/>
          <c:w val="0.79064328247535098"/>
          <c:h val="0.685207942725532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Handheld Geräte</c:v>
                </c:pt>
              </c:strCache>
            </c:strRef>
          </c:tx>
          <c:spPr>
            <a:solidFill>
              <a:srgbClr val="666666"/>
            </a:solidFill>
            <a:ln>
              <a:noFill/>
            </a:ln>
            <a:effectLst/>
          </c:spPr>
          <c:invertIfNegative val="0"/>
          <c:cat>
            <c:numRef>
              <c:f>Tabelle1!$A$2:$A$18</c:f>
              <c:numCache>
                <c:formatCode>General</c:formatCod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numCache>
            </c:numRef>
          </c:cat>
          <c:val>
            <c:numRef>
              <c:f>Tabelle1!$B$2:$B$18</c:f>
              <c:numCache>
                <c:formatCode>General</c:formatCode>
                <c:ptCount val="17"/>
                <c:pt idx="0">
                  <c:v>2</c:v>
                </c:pt>
                <c:pt idx="1">
                  <c:v>2.2999999999999998</c:v>
                </c:pt>
                <c:pt idx="2">
                  <c:v>3</c:v>
                </c:pt>
                <c:pt idx="3">
                  <c:v>5</c:v>
                </c:pt>
                <c:pt idx="4">
                  <c:v>7</c:v>
                </c:pt>
                <c:pt idx="5">
                  <c:v>8</c:v>
                </c:pt>
                <c:pt idx="6">
                  <c:v>11</c:v>
                </c:pt>
                <c:pt idx="7">
                  <c:v>13</c:v>
                </c:pt>
                <c:pt idx="8">
                  <c:v>16</c:v>
                </c:pt>
                <c:pt idx="9">
                  <c:v>18</c:v>
                </c:pt>
                <c:pt idx="10">
                  <c:v>21</c:v>
                </c:pt>
                <c:pt idx="11">
                  <c:v>25</c:v>
                </c:pt>
                <c:pt idx="12">
                  <c:v>27</c:v>
                </c:pt>
                <c:pt idx="13">
                  <c:v>29</c:v>
                </c:pt>
                <c:pt idx="14">
                  <c:v>30</c:v>
                </c:pt>
                <c:pt idx="15">
                  <c:v>30.5</c:v>
                </c:pt>
                <c:pt idx="16">
                  <c:v>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547-438C-A692-3D07FA9FECD8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Auto, Bus</c:v>
                </c:pt>
              </c:strCache>
            </c:strRef>
          </c:tx>
          <c:spPr>
            <a:solidFill>
              <a:srgbClr val="999999"/>
            </a:solidFill>
            <a:ln>
              <a:noFill/>
            </a:ln>
            <a:effectLst/>
          </c:spPr>
          <c:invertIfNegative val="0"/>
          <c:cat>
            <c:numRef>
              <c:f>Tabelle1!$A$2:$A$18</c:f>
              <c:numCache>
                <c:formatCode>General</c:formatCod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numCache>
            </c:numRef>
          </c:cat>
          <c:val>
            <c:numRef>
              <c:f>Tabelle1!$C$2:$C$18</c:f>
              <c:numCache>
                <c:formatCode>General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2.1</c:v>
                </c:pt>
                <c:pt idx="6">
                  <c:v>0</c:v>
                </c:pt>
                <c:pt idx="7">
                  <c:v>0</c:v>
                </c:pt>
                <c:pt idx="8">
                  <c:v>0.1</c:v>
                </c:pt>
                <c:pt idx="9">
                  <c:v>0.2</c:v>
                </c:pt>
                <c:pt idx="10">
                  <c:v>0.5</c:v>
                </c:pt>
                <c:pt idx="11">
                  <c:v>1</c:v>
                </c:pt>
                <c:pt idx="12">
                  <c:v>3</c:v>
                </c:pt>
                <c:pt idx="13">
                  <c:v>7</c:v>
                </c:pt>
                <c:pt idx="14">
                  <c:v>11</c:v>
                </c:pt>
                <c:pt idx="15">
                  <c:v>22</c:v>
                </c:pt>
                <c:pt idx="16">
                  <c:v>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547-438C-A692-3D07FA9FECD8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Industrie + stationär</c:v>
                </c:pt>
              </c:strCache>
            </c:strRef>
          </c:tx>
          <c:spPr>
            <a:solidFill>
              <a:srgbClr val="99CCFF"/>
            </a:solidFill>
            <a:ln>
              <a:noFill/>
            </a:ln>
            <a:effectLst/>
          </c:spPr>
          <c:invertIfNegative val="0"/>
          <c:cat>
            <c:numRef>
              <c:f>Tabelle1!$A$2:$A$18</c:f>
              <c:numCache>
                <c:formatCode>General</c:formatCod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numCache>
            </c:numRef>
          </c:cat>
          <c:val>
            <c:numRef>
              <c:f>Tabelle1!$D$2:$D$18</c:f>
              <c:numCache>
                <c:formatCode>General</c:formatCode>
                <c:ptCount val="17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0.3</c:v>
                </c:pt>
                <c:pt idx="6">
                  <c:v>0.4</c:v>
                </c:pt>
                <c:pt idx="7">
                  <c:v>0.5</c:v>
                </c:pt>
                <c:pt idx="8">
                  <c:v>0.5</c:v>
                </c:pt>
                <c:pt idx="9">
                  <c:v>0.6</c:v>
                </c:pt>
                <c:pt idx="10">
                  <c:v>0.7</c:v>
                </c:pt>
                <c:pt idx="11">
                  <c:v>0.8</c:v>
                </c:pt>
                <c:pt idx="12">
                  <c:v>1</c:v>
                </c:pt>
                <c:pt idx="13">
                  <c:v>2</c:v>
                </c:pt>
                <c:pt idx="14">
                  <c:v>3</c:v>
                </c:pt>
                <c:pt idx="15">
                  <c:v>5</c:v>
                </c:pt>
                <c:pt idx="16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547-438C-A692-3D07FA9FECD8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Andere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Tabelle1!$A$2:$A$18</c:f>
              <c:numCache>
                <c:formatCode>General</c:formatCod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numCache>
            </c:numRef>
          </c:cat>
          <c:val>
            <c:numRef>
              <c:f>Tabelle1!$E$2:$E$18</c:f>
              <c:numCache>
                <c:formatCode>General</c:formatCode>
                <c:ptCount val="17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0.3</c:v>
                </c:pt>
                <c:pt idx="7">
                  <c:v>0.4</c:v>
                </c:pt>
                <c:pt idx="8">
                  <c:v>0.7</c:v>
                </c:pt>
                <c:pt idx="9">
                  <c:v>0.8</c:v>
                </c:pt>
                <c:pt idx="10">
                  <c:v>1</c:v>
                </c:pt>
                <c:pt idx="11">
                  <c:v>2.1</c:v>
                </c:pt>
                <c:pt idx="12">
                  <c:v>4</c:v>
                </c:pt>
                <c:pt idx="13">
                  <c:v>5</c:v>
                </c:pt>
                <c:pt idx="14">
                  <c:v>7</c:v>
                </c:pt>
                <c:pt idx="15">
                  <c:v>9</c:v>
                </c:pt>
                <c:pt idx="16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547-438C-A692-3D07FA9FEC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100"/>
        <c:axId val="289283392"/>
        <c:axId val="289784560"/>
      </c:barChart>
      <c:catAx>
        <c:axId val="289283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89784560"/>
        <c:crosses val="autoZero"/>
        <c:auto val="1"/>
        <c:lblAlgn val="ctr"/>
        <c:lblOffset val="100"/>
        <c:noMultiLvlLbl val="0"/>
      </c:catAx>
      <c:valAx>
        <c:axId val="289784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200" dirty="0" err="1"/>
                  <a:t>GWh</a:t>
                </a:r>
                <a:endParaRPr lang="de-DE" sz="12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89283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2286173693680775E-2"/>
          <c:y val="4.1039923319227463E-2"/>
          <c:w val="0.9618547483424521"/>
          <c:h val="0.1282205526742817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u="sng" dirty="0"/>
              <a:t>2000: &lt; 2GWh</a:t>
            </a:r>
          </a:p>
        </c:rich>
      </c:tx>
      <c:layout>
        <c:manualLayout>
          <c:xMode val="edge"/>
          <c:yMode val="edge"/>
          <c:x val="0.33659414805369775"/>
          <c:y val="4.31002141204352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34283261266710052"/>
          <c:y val="0.38610905599887263"/>
          <c:w val="0.52679599613213179"/>
          <c:h val="0.58021736719529782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C3A-491A-B8D7-579A2CFC1CB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C3A-491A-B8D7-579A2CFC1CBC}"/>
              </c:ext>
            </c:extLst>
          </c:dPt>
          <c:dPt>
            <c:idx val="2"/>
            <c:bubble3D val="0"/>
            <c:spPr>
              <a:solidFill>
                <a:srgbClr val="99999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C3A-491A-B8D7-579A2CFC1CBC}"/>
              </c:ext>
            </c:extLst>
          </c:dPt>
          <c:dLbls>
            <c:dLbl>
              <c:idx val="0"/>
              <c:layout>
                <c:manualLayout>
                  <c:x val="-1.0656580171142609E-2"/>
                  <c:y val="-0.3770486862710468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895D04B-8A27-4A26-9EAC-13B953E62691}" type="CATEGORYNAME">
                      <a:rPr lang="en-US" sz="1200" smtClean="0"/>
                      <a:pPr>
                        <a:defRPr sz="1200"/>
                      </a:pPr>
                      <a:t>[RUBRIKENNAME]</a:t>
                    </a:fld>
                    <a:r>
                      <a:rPr lang="en-US" sz="1200" dirty="0"/>
                      <a:t> </a:t>
                    </a:r>
                    <a:fld id="{E35F3E6A-7B48-4572-978B-F530FC3E3A34}" type="PERCENTAGE">
                      <a:rPr lang="en-US" sz="1200" baseline="0" smtClean="0"/>
                      <a:pPr>
                        <a:defRPr sz="1200"/>
                      </a:pPr>
                      <a:t>[PROZENTSATZ]</a:t>
                    </a:fld>
                    <a:endParaRPr lang="en-US" sz="12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C3A-491A-B8D7-579A2CFC1CBC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6581155587716931"/>
                      <c:h val="0.2862144785223397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1.4919183908003578E-2"/>
                  <c:y val="0.1013053576418756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BE72A3F-4057-4E85-B0CD-16FED7953C9A}" type="CATEGORYNAME">
                      <a:rPr lang="en-US" sz="1200" smtClean="0"/>
                      <a:pPr>
                        <a:defRPr sz="1200"/>
                      </a:pPr>
                      <a:t>[RUBRIKENNAME]</a:t>
                    </a:fld>
                    <a:r>
                      <a:rPr lang="en-US" sz="1200" baseline="0" dirty="0"/>
                      <a:t> </a:t>
                    </a:r>
                    <a:fld id="{D5F46406-9FD7-4182-886C-D28C32263854}" type="PERCENTAGE">
                      <a:rPr lang="en-US" sz="1200" baseline="0" smtClean="0"/>
                      <a:pPr>
                        <a:defRPr sz="1200"/>
                      </a:pPr>
                      <a:t>[PROZENTSATZ]</a:t>
                    </a:fld>
                    <a:endParaRPr lang="en-US" sz="12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C3A-491A-B8D7-579A2CFC1CBC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5295404909480677"/>
                      <c:h val="0.2925327144704726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2.7422628371504644E-2"/>
                  <c:y val="-7.7421929464659908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C9EB147-7201-4464-A315-2C33A38AA30E}" type="CATEGORYNAME">
                      <a:rPr lang="en-US" sz="1200" smtClean="0"/>
                      <a:pPr>
                        <a:defRPr sz="1200"/>
                      </a:pPr>
                      <a:t>[RUBRIKENNAME]</a:t>
                    </a:fld>
                    <a:r>
                      <a:rPr lang="en-US" sz="1200" dirty="0"/>
                      <a:t> </a:t>
                    </a:r>
                    <a:fld id="{8B4DDE19-7F55-4ED0-84D0-775F91A8918B}" type="PERCENTAGE">
                      <a:rPr lang="en-US" sz="1200" baseline="0" smtClean="0"/>
                      <a:pPr>
                        <a:defRPr sz="1200"/>
                      </a:pPr>
                      <a:t>[PROZENTSATZ]</a:t>
                    </a:fld>
                    <a:endParaRPr lang="en-US" sz="12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C3A-491A-B8D7-579A2CFC1CBC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56308595736282807"/>
                      <c:h val="0.10301985139181546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Tabelle1!$A$2:$A$4</c:f>
              <c:strCache>
                <c:ptCount val="3"/>
                <c:pt idx="0">
                  <c:v>Notebooks</c:v>
                </c:pt>
                <c:pt idx="1">
                  <c:v>Mobiltelefone</c:v>
                </c:pt>
                <c:pt idx="2">
                  <c:v>Portable Elektronik</c:v>
                </c:pt>
              </c:strCache>
            </c:strRef>
          </c:cat>
          <c:val>
            <c:numRef>
              <c:f>Tabelle1!$B$2:$B$4</c:f>
              <c:numCache>
                <c:formatCode>0%</c:formatCode>
                <c:ptCount val="3"/>
                <c:pt idx="0">
                  <c:v>0.66</c:v>
                </c:pt>
                <c:pt idx="1">
                  <c:v>0.17</c:v>
                </c:pt>
                <c:pt idx="2">
                  <c:v>0.17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C3A-491A-B8D7-579A2CFC1C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u="sng" dirty="0"/>
              <a:t>2016: ~ 80</a:t>
            </a:r>
            <a:r>
              <a:rPr lang="en-US" sz="1200" u="sng" baseline="0" dirty="0"/>
              <a:t> </a:t>
            </a:r>
            <a:r>
              <a:rPr lang="en-US" sz="1200" u="sng" dirty="0" err="1"/>
              <a:t>GWh</a:t>
            </a:r>
            <a:endParaRPr lang="en-US" sz="1200" u="sng" dirty="0"/>
          </a:p>
        </c:rich>
      </c:tx>
      <c:layout>
        <c:manualLayout>
          <c:xMode val="edge"/>
          <c:yMode val="edge"/>
          <c:x val="0.33659414805369775"/>
          <c:y val="4.31002141204352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34283261266710052"/>
          <c:y val="0.38610905599887263"/>
          <c:w val="0.52679599613213179"/>
          <c:h val="0.58021736719529782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6B4-4DFE-A574-2E97FA43E0EF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6B4-4DFE-A574-2E97FA43E0EF}"/>
              </c:ext>
            </c:extLst>
          </c:dPt>
          <c:dPt>
            <c:idx val="2"/>
            <c:bubble3D val="0"/>
            <c:spPr>
              <a:solidFill>
                <a:srgbClr val="99999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6B4-4DFE-A574-2E97FA43E0EF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6B4-4DFE-A574-2E97FA43E0EF}"/>
              </c:ext>
            </c:extLst>
          </c:dPt>
          <c:dLbls>
            <c:dLbl>
              <c:idx val="0"/>
              <c:layout>
                <c:manualLayout>
                  <c:x val="-7.9921665046911623E-4"/>
                  <c:y val="-4.8772805844969125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895D04B-8A27-4A26-9EAC-13B953E62691}" type="CATEGORYNAME">
                      <a:rPr lang="en-US" sz="1200" smtClean="0"/>
                      <a:pPr>
                        <a:defRPr sz="1200"/>
                      </a:pPr>
                      <a:t>[RUBRIKENNAME]</a:t>
                    </a:fld>
                    <a:r>
                      <a:rPr lang="en-US" sz="1200" dirty="0"/>
                      <a:t> </a:t>
                    </a:r>
                    <a:br>
                      <a:rPr lang="en-US" sz="1200" dirty="0"/>
                    </a:br>
                    <a:fld id="{E35F3E6A-7B48-4572-978B-F530FC3E3A34}" type="PERCENTAGE">
                      <a:rPr lang="en-US" sz="1200" baseline="0" smtClean="0"/>
                      <a:pPr>
                        <a:defRPr sz="1200"/>
                      </a:pPr>
                      <a:t>[PROZENTSATZ]</a:t>
                    </a:fld>
                    <a:endParaRPr lang="en-US" sz="12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6B4-4DFE-A574-2E97FA43E0EF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9405115475633098"/>
                      <c:h val="0.4241455994390664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4.262559243933129E-2"/>
                  <c:y val="-1.239162648568972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BE72A3F-4057-4E85-B0CD-16FED7953C9A}" type="CATEGORYNAME">
                      <a:rPr lang="en-US" sz="1200" smtClean="0"/>
                      <a:pPr>
                        <a:defRPr sz="1200"/>
                      </a:pPr>
                      <a:t>[RUBRIKENNAME]</a:t>
                    </a:fld>
                    <a:r>
                      <a:rPr lang="en-US" sz="1200" baseline="0" dirty="0"/>
                      <a:t> </a:t>
                    </a:r>
                    <a:fld id="{D5F46406-9FD7-4182-886C-D28C32263854}" type="PERCENTAGE">
                      <a:rPr lang="en-US" sz="1200" baseline="0" smtClean="0"/>
                      <a:pPr>
                        <a:defRPr sz="1200"/>
                      </a:pPr>
                      <a:t>[PROZENTSATZ]</a:t>
                    </a:fld>
                    <a:endParaRPr lang="en-US" sz="12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6B4-4DFE-A574-2E97FA43E0EF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2311601691470715"/>
                      <c:h val="0.2925327144704726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4.0778588040151435E-2"/>
                  <c:y val="0.1129226221769803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C9EB147-7201-4464-A315-2C33A38AA30E}" type="CATEGORYNAME">
                      <a:rPr lang="en-US" sz="1200" smtClean="0"/>
                      <a:pPr>
                        <a:defRPr sz="1200"/>
                      </a:pPr>
                      <a:t>[RUBRIKENNAME]</a:t>
                    </a:fld>
                    <a:r>
                      <a:rPr lang="en-US" sz="1200" dirty="0"/>
                      <a:t> </a:t>
                    </a:r>
                  </a:p>
                  <a:p>
                    <a:pPr>
                      <a:defRPr sz="1200"/>
                    </a:pPr>
                    <a:fld id="{8B4DDE19-7F55-4ED0-84D0-775F91A8918B}" type="PERCENTAGE">
                      <a:rPr lang="en-US" sz="1200" baseline="0" smtClean="0"/>
                      <a:pPr>
                        <a:defRPr sz="1200"/>
                      </a:pPr>
                      <a:t>[PROZENTSATZ]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6B4-4DFE-A574-2E97FA43E0EF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46078413274534397"/>
                      <c:h val="0.28508864722137628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0.17388539294764552"/>
                  <c:y val="5.5174537996599913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E9B178A-CEEC-4ED0-98CA-A2EDDAE651B3}" type="CATEGORYNAME">
                      <a:rPr lang="en-US" sz="1200" smtClean="0"/>
                      <a:pPr>
                        <a:defRPr sz="1200"/>
                      </a:pPr>
                      <a:t>[RUBRIKENNAME]</a:t>
                    </a:fld>
                    <a:r>
                      <a:rPr lang="en-US" sz="1200" dirty="0"/>
                      <a:t> </a:t>
                    </a:r>
                    <a:fld id="{75899E78-7C08-45A1-96DA-AEE51C165595}" type="PERCENTAGE">
                      <a:rPr lang="en-US" sz="1200" baseline="0" smtClean="0"/>
                      <a:pPr>
                        <a:defRPr sz="1200"/>
                      </a:pPr>
                      <a:t>[PROZENTSATZ]</a:t>
                    </a:fld>
                    <a:endParaRPr lang="en-US" sz="12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6B4-4DFE-A574-2E97FA43E0EF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3901676803430464"/>
                      <c:h val="0.18618675107314595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Tabelle1!$A$2:$A$5</c:f>
              <c:strCache>
                <c:ptCount val="4"/>
                <c:pt idx="0">
                  <c:v>Elektronische Geräte</c:v>
                </c:pt>
                <c:pt idx="1">
                  <c:v>Auto, Bus</c:v>
                </c:pt>
                <c:pt idx="2">
                  <c:v>Industrie + stationär</c:v>
                </c:pt>
                <c:pt idx="3">
                  <c:v>Andere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0.4</c:v>
                </c:pt>
                <c:pt idx="1">
                  <c:v>0.43</c:v>
                </c:pt>
                <c:pt idx="2">
                  <c:v>0.06</c:v>
                </c:pt>
                <c:pt idx="3">
                  <c:v>0.11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6B4-4DFE-A574-2E97FA43E0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6AB6DC-4F7D-495A-AE8F-96D1758F0E7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61ED2C1-9356-4380-9F90-B383B32B1DCC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US" sz="1800" noProof="0" dirty="0"/>
            <a:t>1. Lithium-Ion Cell Technology</a:t>
          </a:r>
          <a:endParaRPr lang="en-US" sz="1600" noProof="0" dirty="0"/>
        </a:p>
      </dgm:t>
    </dgm:pt>
    <dgm:pt modelId="{99134744-524A-43AD-B543-4D7CF392DF09}" type="parTrans" cxnId="{1F4C5A87-093E-4614-AA91-47FBFE6420A1}">
      <dgm:prSet/>
      <dgm:spPr/>
      <dgm:t>
        <a:bodyPr/>
        <a:lstStyle/>
        <a:p>
          <a:endParaRPr lang="en-US" noProof="0" dirty="0"/>
        </a:p>
      </dgm:t>
    </dgm:pt>
    <dgm:pt modelId="{F4FECF27-2FFE-4848-A374-C273F562DF77}" type="sibTrans" cxnId="{1F4C5A87-093E-4614-AA91-47FBFE6420A1}">
      <dgm:prSet/>
      <dgm:spPr/>
      <dgm:t>
        <a:bodyPr/>
        <a:lstStyle/>
        <a:p>
          <a:endParaRPr lang="en-US" noProof="0" dirty="0"/>
        </a:p>
      </dgm:t>
    </dgm:pt>
    <dgm:pt modelId="{7163E1ED-DE92-4833-97D7-833E6EFA4495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noProof="0" dirty="0"/>
            <a:t>Main advantages of lithium-ion batteries</a:t>
          </a:r>
        </a:p>
      </dgm:t>
    </dgm:pt>
    <dgm:pt modelId="{29E8D54C-8C2E-4798-968F-507EF1E30A38}" type="parTrans" cxnId="{303DCACD-8B87-4D49-BB5F-224C73496517}">
      <dgm:prSet/>
      <dgm:spPr/>
      <dgm:t>
        <a:bodyPr/>
        <a:lstStyle/>
        <a:p>
          <a:endParaRPr lang="en-US" noProof="0" dirty="0"/>
        </a:p>
      </dgm:t>
    </dgm:pt>
    <dgm:pt modelId="{6E6C163F-F97A-46F8-8D40-247F328EC4C9}" type="sibTrans" cxnId="{303DCACD-8B87-4D49-BB5F-224C73496517}">
      <dgm:prSet/>
      <dgm:spPr/>
      <dgm:t>
        <a:bodyPr/>
        <a:lstStyle/>
        <a:p>
          <a:endParaRPr lang="en-US" noProof="0" dirty="0"/>
        </a:p>
      </dgm:t>
    </dgm:pt>
    <dgm:pt modelId="{76C7BB01-9187-4EE9-B247-205302F1329A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US" sz="1800" noProof="0" dirty="0"/>
            <a:t>2. Battery Systems</a:t>
          </a:r>
        </a:p>
      </dgm:t>
    </dgm:pt>
    <dgm:pt modelId="{B41ADF52-224A-46FA-88FD-5800B7827383}" type="parTrans" cxnId="{CED17882-B1FA-40EA-85EF-3E2958B7F1E4}">
      <dgm:prSet/>
      <dgm:spPr/>
      <dgm:t>
        <a:bodyPr/>
        <a:lstStyle/>
        <a:p>
          <a:endParaRPr lang="en-US" noProof="0" dirty="0"/>
        </a:p>
      </dgm:t>
    </dgm:pt>
    <dgm:pt modelId="{3D87D16A-3A28-4F0C-BAD5-6C5CE2F3B0A9}" type="sibTrans" cxnId="{CED17882-B1FA-40EA-85EF-3E2958B7F1E4}">
      <dgm:prSet/>
      <dgm:spPr/>
      <dgm:t>
        <a:bodyPr/>
        <a:lstStyle/>
        <a:p>
          <a:endParaRPr lang="en-US" noProof="0" dirty="0"/>
        </a:p>
      </dgm:t>
    </dgm:pt>
    <dgm:pt modelId="{F2925C30-71D8-48BF-8780-CF15EA9068E0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noProof="0" dirty="0"/>
            <a:t>Parallel and serial interconnection of cells</a:t>
          </a:r>
        </a:p>
      </dgm:t>
    </dgm:pt>
    <dgm:pt modelId="{5227A760-13C4-46CE-B87F-95E16F062FCA}" type="parTrans" cxnId="{130C33F1-D08F-4F71-8C11-377FFDE36ACB}">
      <dgm:prSet/>
      <dgm:spPr/>
      <dgm:t>
        <a:bodyPr/>
        <a:lstStyle/>
        <a:p>
          <a:endParaRPr lang="en-US" noProof="0" dirty="0"/>
        </a:p>
      </dgm:t>
    </dgm:pt>
    <dgm:pt modelId="{E73F9E5A-F769-412E-8396-0656A79A1026}" type="sibTrans" cxnId="{130C33F1-D08F-4F71-8C11-377FFDE36ACB}">
      <dgm:prSet/>
      <dgm:spPr/>
      <dgm:t>
        <a:bodyPr/>
        <a:lstStyle/>
        <a:p>
          <a:endParaRPr lang="en-US" noProof="0" dirty="0"/>
        </a:p>
      </dgm:t>
    </dgm:pt>
    <dgm:pt modelId="{D9BE04C6-F2AD-4FD8-AD75-76BEEB4AF380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noProof="0" dirty="0"/>
            <a:t>Potential risks when using lithium-ion batteries</a:t>
          </a:r>
        </a:p>
      </dgm:t>
    </dgm:pt>
    <dgm:pt modelId="{22852726-6514-43F3-AB38-747D4199F593}" type="sibTrans" cxnId="{45B4CC8D-AA62-4F2C-8CEA-FA7829EB92E4}">
      <dgm:prSet/>
      <dgm:spPr/>
      <dgm:t>
        <a:bodyPr/>
        <a:lstStyle/>
        <a:p>
          <a:endParaRPr lang="en-US" noProof="0" dirty="0"/>
        </a:p>
      </dgm:t>
    </dgm:pt>
    <dgm:pt modelId="{E93782B7-FB5A-4674-94A6-45E51CED0703}" type="parTrans" cxnId="{45B4CC8D-AA62-4F2C-8CEA-FA7829EB92E4}">
      <dgm:prSet/>
      <dgm:spPr/>
      <dgm:t>
        <a:bodyPr/>
        <a:lstStyle/>
        <a:p>
          <a:endParaRPr lang="en-US" noProof="0" dirty="0"/>
        </a:p>
      </dgm:t>
    </dgm:pt>
    <dgm:pt modelId="{5DACAE34-8DFC-476B-A2FB-E2556F48FDD9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noProof="0" dirty="0"/>
            <a:t>Energy and power characteristics</a:t>
          </a:r>
        </a:p>
      </dgm:t>
    </dgm:pt>
    <dgm:pt modelId="{36D2CF66-DFD7-4E9F-B120-2B0941871F1C}" type="sibTrans" cxnId="{CDB35268-5345-408F-A5EC-CECCB62B5220}">
      <dgm:prSet/>
      <dgm:spPr/>
      <dgm:t>
        <a:bodyPr/>
        <a:lstStyle/>
        <a:p>
          <a:endParaRPr lang="en-US" noProof="0" dirty="0"/>
        </a:p>
      </dgm:t>
    </dgm:pt>
    <dgm:pt modelId="{674486F9-E645-44D3-9663-BBDC82079628}" type="parTrans" cxnId="{CDB35268-5345-408F-A5EC-CECCB62B5220}">
      <dgm:prSet/>
      <dgm:spPr/>
      <dgm:t>
        <a:bodyPr/>
        <a:lstStyle/>
        <a:p>
          <a:endParaRPr lang="en-US" noProof="0" dirty="0"/>
        </a:p>
      </dgm:t>
    </dgm:pt>
    <dgm:pt modelId="{E067C478-C69B-4EDA-A360-B60E6C270860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noProof="0" dirty="0"/>
            <a:t>State-of-the-art battery materials</a:t>
          </a:r>
        </a:p>
      </dgm:t>
    </dgm:pt>
    <dgm:pt modelId="{97D3D0FA-FE71-48DA-A9C3-271022EE392B}" type="sibTrans" cxnId="{0A9312FA-F9B4-4222-B52A-A48A2B69E8F1}">
      <dgm:prSet/>
      <dgm:spPr/>
      <dgm:t>
        <a:bodyPr/>
        <a:lstStyle/>
        <a:p>
          <a:endParaRPr lang="en-US" noProof="0" dirty="0"/>
        </a:p>
      </dgm:t>
    </dgm:pt>
    <dgm:pt modelId="{510B1F1A-15AC-4526-B558-1828D768D129}" type="parTrans" cxnId="{0A9312FA-F9B4-4222-B52A-A48A2B69E8F1}">
      <dgm:prSet/>
      <dgm:spPr/>
      <dgm:t>
        <a:bodyPr/>
        <a:lstStyle/>
        <a:p>
          <a:endParaRPr lang="en-US" noProof="0" dirty="0"/>
        </a:p>
      </dgm:t>
    </dgm:pt>
    <dgm:pt modelId="{5F609C48-B4F6-41B1-BE44-71324F13BB92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noProof="0" dirty="0"/>
            <a:t>Components and working principle</a:t>
          </a:r>
        </a:p>
      </dgm:t>
    </dgm:pt>
    <dgm:pt modelId="{6C822044-EF81-435D-A877-521CECDDA00F}" type="parTrans" cxnId="{3DE947DE-2AA7-4267-815D-42DF2CD758AB}">
      <dgm:prSet/>
      <dgm:spPr/>
      <dgm:t>
        <a:bodyPr/>
        <a:lstStyle/>
        <a:p>
          <a:endParaRPr lang="en-US" noProof="0" dirty="0"/>
        </a:p>
      </dgm:t>
    </dgm:pt>
    <dgm:pt modelId="{78377384-2EA4-4642-AF0E-447B18B1CFBB}" type="sibTrans" cxnId="{3DE947DE-2AA7-4267-815D-42DF2CD758AB}">
      <dgm:prSet/>
      <dgm:spPr/>
      <dgm:t>
        <a:bodyPr/>
        <a:lstStyle/>
        <a:p>
          <a:endParaRPr lang="en-US" noProof="0" dirty="0"/>
        </a:p>
      </dgm:t>
    </dgm:pt>
    <dgm:pt modelId="{6804A5B6-52AC-40BB-B29D-0AD524FBE57E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noProof="0" dirty="0"/>
            <a:t>Types of lithium-ion battery cells</a:t>
          </a:r>
        </a:p>
      </dgm:t>
    </dgm:pt>
    <dgm:pt modelId="{AE52DF30-D2FC-4ADC-81A6-24FB99171389}" type="parTrans" cxnId="{13B78B2E-23DE-4629-A6B6-83B240430DEB}">
      <dgm:prSet/>
      <dgm:spPr/>
      <dgm:t>
        <a:bodyPr/>
        <a:lstStyle/>
        <a:p>
          <a:endParaRPr lang="en-US" noProof="0" dirty="0"/>
        </a:p>
      </dgm:t>
    </dgm:pt>
    <dgm:pt modelId="{0EAA1BF7-DE13-412B-8D95-EE18807795FA}" type="sibTrans" cxnId="{13B78B2E-23DE-4629-A6B6-83B240430DEB}">
      <dgm:prSet/>
      <dgm:spPr/>
      <dgm:t>
        <a:bodyPr/>
        <a:lstStyle/>
        <a:p>
          <a:endParaRPr lang="en-US" noProof="0" dirty="0"/>
        </a:p>
      </dgm:t>
    </dgm:pt>
    <dgm:pt modelId="{CD4DFD57-D795-4439-BD87-D15E44D4DF89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noProof="0" dirty="0"/>
            <a:t>Concepts for safe and reliable battery systems</a:t>
          </a:r>
        </a:p>
      </dgm:t>
    </dgm:pt>
    <dgm:pt modelId="{F9CC0E09-BA61-4134-8A3A-0CB506A2D23B}" type="parTrans" cxnId="{65A8ABFF-C2E3-4554-8E4C-17CDF34F02FE}">
      <dgm:prSet/>
      <dgm:spPr/>
      <dgm:t>
        <a:bodyPr/>
        <a:lstStyle/>
        <a:p>
          <a:endParaRPr lang="en-US" noProof="0" dirty="0"/>
        </a:p>
      </dgm:t>
    </dgm:pt>
    <dgm:pt modelId="{2B8B4769-F7AC-4668-8E63-62015AD6B7DA}" type="sibTrans" cxnId="{65A8ABFF-C2E3-4554-8E4C-17CDF34F02FE}">
      <dgm:prSet/>
      <dgm:spPr/>
      <dgm:t>
        <a:bodyPr/>
        <a:lstStyle/>
        <a:p>
          <a:endParaRPr lang="en-US" noProof="0" dirty="0"/>
        </a:p>
      </dgm:t>
    </dgm:pt>
    <dgm:pt modelId="{47CFB5F4-0E79-4972-971C-4758134E57E0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noProof="0" dirty="0"/>
            <a:t>Battery management system</a:t>
          </a:r>
        </a:p>
      </dgm:t>
    </dgm:pt>
    <dgm:pt modelId="{919A1AEC-312C-438A-A396-49C458355457}" type="parTrans" cxnId="{A10DEDB7-F061-4660-B8A1-840CB846C8FC}">
      <dgm:prSet/>
      <dgm:spPr/>
      <dgm:t>
        <a:bodyPr/>
        <a:lstStyle/>
        <a:p>
          <a:endParaRPr lang="en-US" noProof="0" dirty="0"/>
        </a:p>
      </dgm:t>
    </dgm:pt>
    <dgm:pt modelId="{AAD0C67D-20D7-4547-BF9D-70929537DA7C}" type="sibTrans" cxnId="{A10DEDB7-F061-4660-B8A1-840CB846C8FC}">
      <dgm:prSet/>
      <dgm:spPr/>
      <dgm:t>
        <a:bodyPr/>
        <a:lstStyle/>
        <a:p>
          <a:endParaRPr lang="en-US" noProof="0" dirty="0"/>
        </a:p>
      </dgm:t>
    </dgm:pt>
    <dgm:pt modelId="{FCFA8A21-5930-4EBC-A3F1-846F6D2C9E87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noProof="0" dirty="0"/>
            <a:t>Thermal management</a:t>
          </a:r>
        </a:p>
      </dgm:t>
    </dgm:pt>
    <dgm:pt modelId="{17F5832E-8BFB-4F3C-A67B-C0D5D6EA6B86}" type="parTrans" cxnId="{182236EC-15E4-4C21-BFDE-5FD43F92488D}">
      <dgm:prSet/>
      <dgm:spPr/>
      <dgm:t>
        <a:bodyPr/>
        <a:lstStyle/>
        <a:p>
          <a:endParaRPr lang="en-US" noProof="0" dirty="0"/>
        </a:p>
      </dgm:t>
    </dgm:pt>
    <dgm:pt modelId="{1C4FC10A-E11B-4592-B62E-F06006C4C7B7}" type="sibTrans" cxnId="{182236EC-15E4-4C21-BFDE-5FD43F92488D}">
      <dgm:prSet/>
      <dgm:spPr/>
      <dgm:t>
        <a:bodyPr/>
        <a:lstStyle/>
        <a:p>
          <a:endParaRPr lang="en-US" noProof="0" dirty="0"/>
        </a:p>
      </dgm:t>
    </dgm:pt>
    <dgm:pt modelId="{4BE0FEC0-E782-4861-9048-CCFBFAB5174A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noProof="0" dirty="0"/>
            <a:t>Impact of temperature on battery performance</a:t>
          </a:r>
        </a:p>
      </dgm:t>
    </dgm:pt>
    <dgm:pt modelId="{3AA416FC-FFD0-40EA-8FB7-745E537ABD93}" type="parTrans" cxnId="{3A6709EE-AEB3-46E9-A05C-878BF9254B05}">
      <dgm:prSet/>
      <dgm:spPr/>
      <dgm:t>
        <a:bodyPr/>
        <a:lstStyle/>
        <a:p>
          <a:endParaRPr lang="en-US" noProof="0" dirty="0"/>
        </a:p>
      </dgm:t>
    </dgm:pt>
    <dgm:pt modelId="{E2A247BF-2E33-4353-8A07-A83EC4E5B569}" type="sibTrans" cxnId="{3A6709EE-AEB3-46E9-A05C-878BF9254B05}">
      <dgm:prSet/>
      <dgm:spPr/>
      <dgm:t>
        <a:bodyPr/>
        <a:lstStyle/>
        <a:p>
          <a:endParaRPr lang="en-US" noProof="0" dirty="0"/>
        </a:p>
      </dgm:t>
    </dgm:pt>
    <dgm:pt modelId="{BC026561-D88C-446B-82B0-67DE11CFFB1C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noProof="0" dirty="0" err="1"/>
            <a:t>Inhomogeneities</a:t>
          </a:r>
          <a:r>
            <a:rPr lang="en-US" sz="1600" noProof="0" dirty="0"/>
            <a:t> in battery systems</a:t>
          </a:r>
        </a:p>
      </dgm:t>
    </dgm:pt>
    <dgm:pt modelId="{EDF7A0E4-65DD-4AF9-BCC1-E2F885BF2941}" type="parTrans" cxnId="{587F2562-132E-4BF9-A27B-C17FAC94C2FA}">
      <dgm:prSet/>
      <dgm:spPr/>
      <dgm:t>
        <a:bodyPr/>
        <a:lstStyle/>
        <a:p>
          <a:endParaRPr lang="en-US" noProof="0" dirty="0"/>
        </a:p>
      </dgm:t>
    </dgm:pt>
    <dgm:pt modelId="{BB541063-4AC0-4E82-9145-C72B75716672}" type="sibTrans" cxnId="{587F2562-132E-4BF9-A27B-C17FAC94C2FA}">
      <dgm:prSet/>
      <dgm:spPr/>
      <dgm:t>
        <a:bodyPr/>
        <a:lstStyle/>
        <a:p>
          <a:endParaRPr lang="en-US" noProof="0" dirty="0"/>
        </a:p>
      </dgm:t>
    </dgm:pt>
    <dgm:pt modelId="{C6EB8853-6FBA-44E2-AA87-5FEDA89E8B8B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noProof="0" dirty="0"/>
            <a:t>Safety concepts on cell level</a:t>
          </a:r>
        </a:p>
      </dgm:t>
    </dgm:pt>
    <dgm:pt modelId="{2059A849-DCCC-4F0D-A36A-1BDA081FC193}" type="parTrans" cxnId="{9C84AC10-5A05-4F87-8521-8CA9DBEBF909}">
      <dgm:prSet/>
      <dgm:spPr/>
      <dgm:t>
        <a:bodyPr/>
        <a:lstStyle/>
        <a:p>
          <a:endParaRPr lang="en-US" noProof="0" dirty="0"/>
        </a:p>
      </dgm:t>
    </dgm:pt>
    <dgm:pt modelId="{C37D06E5-6D0F-4C4B-A47B-FE0E01E56F13}" type="sibTrans" cxnId="{9C84AC10-5A05-4F87-8521-8CA9DBEBF909}">
      <dgm:prSet/>
      <dgm:spPr/>
      <dgm:t>
        <a:bodyPr/>
        <a:lstStyle/>
        <a:p>
          <a:endParaRPr lang="en-US" noProof="0" dirty="0"/>
        </a:p>
      </dgm:t>
    </dgm:pt>
    <dgm:pt modelId="{0212B24B-3BB1-4B41-A66F-5F7627BB9114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noProof="0" dirty="0"/>
            <a:t>Mechanical stress owing to cell deformation</a:t>
          </a:r>
        </a:p>
      </dgm:t>
    </dgm:pt>
    <dgm:pt modelId="{0BC31C5F-C4F7-4153-8DAE-F922335FDBD1}" type="parTrans" cxnId="{86911D78-B4AF-4331-989E-3757CBC5A8A6}">
      <dgm:prSet/>
      <dgm:spPr/>
      <dgm:t>
        <a:bodyPr/>
        <a:lstStyle/>
        <a:p>
          <a:endParaRPr lang="en-US" noProof="0" dirty="0"/>
        </a:p>
      </dgm:t>
    </dgm:pt>
    <dgm:pt modelId="{1E10FCCE-8ED7-41E5-9317-E97485AB00CF}" type="sibTrans" cxnId="{86911D78-B4AF-4331-989E-3757CBC5A8A6}">
      <dgm:prSet/>
      <dgm:spPr/>
      <dgm:t>
        <a:bodyPr/>
        <a:lstStyle/>
        <a:p>
          <a:endParaRPr lang="en-US" noProof="0" dirty="0"/>
        </a:p>
      </dgm:t>
    </dgm:pt>
    <dgm:pt modelId="{2C556C82-D0FE-4CA4-97FA-A9D63D0008D0}" type="pres">
      <dgm:prSet presAssocID="{CE6AB6DC-4F7D-495A-AE8F-96D1758F0E7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25F6EDAB-B701-42C5-A536-60F4796FD611}" type="pres">
      <dgm:prSet presAssocID="{161ED2C1-9356-4380-9F90-B383B32B1DCC}" presName="composite" presStyleCnt="0"/>
      <dgm:spPr/>
    </dgm:pt>
    <dgm:pt modelId="{983C85E1-0F7A-41D4-A69E-DDEA2AA79BD5}" type="pres">
      <dgm:prSet presAssocID="{161ED2C1-9356-4380-9F90-B383B32B1DCC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528AF98-2854-4D90-AC39-1317F625ED21}" type="pres">
      <dgm:prSet presAssocID="{161ED2C1-9356-4380-9F90-B383B32B1DCC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31F2575-AD15-4CC9-B8BD-363282CE263A}" type="pres">
      <dgm:prSet presAssocID="{F4FECF27-2FFE-4848-A374-C273F562DF77}" presName="space" presStyleCnt="0"/>
      <dgm:spPr/>
    </dgm:pt>
    <dgm:pt modelId="{AAB4DD41-1D45-4294-986F-E251E4D71E62}" type="pres">
      <dgm:prSet presAssocID="{76C7BB01-9187-4EE9-B247-205302F1329A}" presName="composite" presStyleCnt="0"/>
      <dgm:spPr/>
    </dgm:pt>
    <dgm:pt modelId="{492AC027-5741-434C-99E6-1DF42C0DA526}" type="pres">
      <dgm:prSet presAssocID="{76C7BB01-9187-4EE9-B247-205302F1329A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93F6291-F8A2-4DD2-9688-426E60AB22A2}" type="pres">
      <dgm:prSet presAssocID="{76C7BB01-9187-4EE9-B247-205302F1329A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CED17882-B1FA-40EA-85EF-3E2958B7F1E4}" srcId="{CE6AB6DC-4F7D-495A-AE8F-96D1758F0E7F}" destId="{76C7BB01-9187-4EE9-B247-205302F1329A}" srcOrd="1" destOrd="0" parTransId="{B41ADF52-224A-46FA-88FD-5800B7827383}" sibTransId="{3D87D16A-3A28-4F0C-BAD5-6C5CE2F3B0A9}"/>
    <dgm:cxn modelId="{22A9EBB6-28FE-4683-B0CD-D422F064097E}" type="presOf" srcId="{C6EB8853-6FBA-44E2-AA87-5FEDA89E8B8B}" destId="{5528AF98-2854-4D90-AC39-1317F625ED21}" srcOrd="0" destOrd="6" presId="urn:microsoft.com/office/officeart/2005/8/layout/hList1"/>
    <dgm:cxn modelId="{9C211F25-AA2A-41CC-A2B5-178FED55CD7B}" type="presOf" srcId="{D9BE04C6-F2AD-4FD8-AD75-76BEEB4AF380}" destId="{5528AF98-2854-4D90-AC39-1317F625ED21}" srcOrd="0" destOrd="5" presId="urn:microsoft.com/office/officeart/2005/8/layout/hList1"/>
    <dgm:cxn modelId="{2BE24EAE-5224-4633-81FB-BE2EB062814D}" type="presOf" srcId="{E067C478-C69B-4EDA-A360-B60E6C270860}" destId="{5528AF98-2854-4D90-AC39-1317F625ED21}" srcOrd="0" destOrd="3" presId="urn:microsoft.com/office/officeart/2005/8/layout/hList1"/>
    <dgm:cxn modelId="{71064507-4D8D-4184-A15E-EE69A038B789}" type="presOf" srcId="{0212B24B-3BB1-4B41-A66F-5F7627BB9114}" destId="{A93F6291-F8A2-4DD2-9688-426E60AB22A2}" srcOrd="0" destOrd="6" presId="urn:microsoft.com/office/officeart/2005/8/layout/hList1"/>
    <dgm:cxn modelId="{182236EC-15E4-4C21-BFDE-5FD43F92488D}" srcId="{76C7BB01-9187-4EE9-B247-205302F1329A}" destId="{FCFA8A21-5930-4EBC-A3F1-846F6D2C9E87}" srcOrd="3" destOrd="0" parTransId="{17F5832E-8BFB-4F3C-A67B-C0D5D6EA6B86}" sibTransId="{1C4FC10A-E11B-4592-B62E-F06006C4C7B7}"/>
    <dgm:cxn modelId="{758ABFB4-CC0F-49FC-AC22-561632E8FDFC}" type="presOf" srcId="{5F609C48-B4F6-41B1-BE44-71324F13BB92}" destId="{5528AF98-2854-4D90-AC39-1317F625ED21}" srcOrd="0" destOrd="1" presId="urn:microsoft.com/office/officeart/2005/8/layout/hList1"/>
    <dgm:cxn modelId="{9C84AC10-5A05-4F87-8521-8CA9DBEBF909}" srcId="{161ED2C1-9356-4380-9F90-B383B32B1DCC}" destId="{C6EB8853-6FBA-44E2-AA87-5FEDA89E8B8B}" srcOrd="6" destOrd="0" parTransId="{2059A849-DCCC-4F0D-A36A-1BDA081FC193}" sibTransId="{C37D06E5-6D0F-4C4B-A47B-FE0E01E56F13}"/>
    <dgm:cxn modelId="{28FE087F-1389-49F6-9D85-602936E70C78}" type="presOf" srcId="{FCFA8A21-5930-4EBC-A3F1-846F6D2C9E87}" destId="{A93F6291-F8A2-4DD2-9688-426E60AB22A2}" srcOrd="0" destOrd="3" presId="urn:microsoft.com/office/officeart/2005/8/layout/hList1"/>
    <dgm:cxn modelId="{1F4C5A87-093E-4614-AA91-47FBFE6420A1}" srcId="{CE6AB6DC-4F7D-495A-AE8F-96D1758F0E7F}" destId="{161ED2C1-9356-4380-9F90-B383B32B1DCC}" srcOrd="0" destOrd="0" parTransId="{99134744-524A-43AD-B543-4D7CF392DF09}" sibTransId="{F4FECF27-2FFE-4848-A374-C273F562DF77}"/>
    <dgm:cxn modelId="{65A8ABFF-C2E3-4554-8E4C-17CDF34F02FE}" srcId="{76C7BB01-9187-4EE9-B247-205302F1329A}" destId="{CD4DFD57-D795-4439-BD87-D15E44D4DF89}" srcOrd="1" destOrd="0" parTransId="{F9CC0E09-BA61-4134-8A3A-0CB506A2D23B}" sibTransId="{2B8B4769-F7AC-4668-8E63-62015AD6B7DA}"/>
    <dgm:cxn modelId="{45B4CC8D-AA62-4F2C-8CEA-FA7829EB92E4}" srcId="{161ED2C1-9356-4380-9F90-B383B32B1DCC}" destId="{D9BE04C6-F2AD-4FD8-AD75-76BEEB4AF380}" srcOrd="5" destOrd="0" parTransId="{E93782B7-FB5A-4674-94A6-45E51CED0703}" sibTransId="{22852726-6514-43F3-AB38-747D4199F593}"/>
    <dgm:cxn modelId="{A10DEDB7-F061-4660-B8A1-840CB846C8FC}" srcId="{76C7BB01-9187-4EE9-B247-205302F1329A}" destId="{47CFB5F4-0E79-4972-971C-4758134E57E0}" srcOrd="2" destOrd="0" parTransId="{919A1AEC-312C-438A-A396-49C458355457}" sibTransId="{AAD0C67D-20D7-4547-BF9D-70929537DA7C}"/>
    <dgm:cxn modelId="{48C95904-61BE-44F4-83BC-306A79B13244}" type="presOf" srcId="{CD4DFD57-D795-4439-BD87-D15E44D4DF89}" destId="{A93F6291-F8A2-4DD2-9688-426E60AB22A2}" srcOrd="0" destOrd="1" presId="urn:microsoft.com/office/officeart/2005/8/layout/hList1"/>
    <dgm:cxn modelId="{0119A529-41A3-4F22-BCBA-DD4EA127C5BF}" type="presOf" srcId="{76C7BB01-9187-4EE9-B247-205302F1329A}" destId="{492AC027-5741-434C-99E6-1DF42C0DA526}" srcOrd="0" destOrd="0" presId="urn:microsoft.com/office/officeart/2005/8/layout/hList1"/>
    <dgm:cxn modelId="{A931BE30-3DB2-48FA-B3E7-28DB1E75760F}" type="presOf" srcId="{5DACAE34-8DFC-476B-A2FB-E2556F48FDD9}" destId="{5528AF98-2854-4D90-AC39-1317F625ED21}" srcOrd="0" destOrd="4" presId="urn:microsoft.com/office/officeart/2005/8/layout/hList1"/>
    <dgm:cxn modelId="{5605B910-4C78-4831-8A0A-365DF55836A3}" type="presOf" srcId="{161ED2C1-9356-4380-9F90-B383B32B1DCC}" destId="{983C85E1-0F7A-41D4-A69E-DDEA2AA79BD5}" srcOrd="0" destOrd="0" presId="urn:microsoft.com/office/officeart/2005/8/layout/hList1"/>
    <dgm:cxn modelId="{D6106407-5F83-4B37-9B56-5FDCA6F3898E}" type="presOf" srcId="{4BE0FEC0-E782-4861-9048-CCFBFAB5174A}" destId="{A93F6291-F8A2-4DD2-9688-426E60AB22A2}" srcOrd="0" destOrd="4" presId="urn:microsoft.com/office/officeart/2005/8/layout/hList1"/>
    <dgm:cxn modelId="{86911D78-B4AF-4331-989E-3757CBC5A8A6}" srcId="{76C7BB01-9187-4EE9-B247-205302F1329A}" destId="{0212B24B-3BB1-4B41-A66F-5F7627BB9114}" srcOrd="6" destOrd="0" parTransId="{0BC31C5F-C4F7-4153-8DAE-F922335FDBD1}" sibTransId="{1E10FCCE-8ED7-41E5-9317-E97485AB00CF}"/>
    <dgm:cxn modelId="{DD3F602D-BB6D-4B72-8FD0-358AB68D5EB4}" type="presOf" srcId="{CE6AB6DC-4F7D-495A-AE8F-96D1758F0E7F}" destId="{2C556C82-D0FE-4CA4-97FA-A9D63D0008D0}" srcOrd="0" destOrd="0" presId="urn:microsoft.com/office/officeart/2005/8/layout/hList1"/>
    <dgm:cxn modelId="{303DCACD-8B87-4D49-BB5F-224C73496517}" srcId="{161ED2C1-9356-4380-9F90-B383B32B1DCC}" destId="{7163E1ED-DE92-4833-97D7-833E6EFA4495}" srcOrd="0" destOrd="0" parTransId="{29E8D54C-8C2E-4798-968F-507EF1E30A38}" sibTransId="{6E6C163F-F97A-46F8-8D40-247F328EC4C9}"/>
    <dgm:cxn modelId="{0A9312FA-F9B4-4222-B52A-A48A2B69E8F1}" srcId="{161ED2C1-9356-4380-9F90-B383B32B1DCC}" destId="{E067C478-C69B-4EDA-A360-B60E6C270860}" srcOrd="3" destOrd="0" parTransId="{510B1F1A-15AC-4526-B558-1828D768D129}" sibTransId="{97D3D0FA-FE71-48DA-A9C3-271022EE392B}"/>
    <dgm:cxn modelId="{AD26577D-4E0E-43B7-A8F8-AD64B70A580E}" type="presOf" srcId="{47CFB5F4-0E79-4972-971C-4758134E57E0}" destId="{A93F6291-F8A2-4DD2-9688-426E60AB22A2}" srcOrd="0" destOrd="2" presId="urn:microsoft.com/office/officeart/2005/8/layout/hList1"/>
    <dgm:cxn modelId="{3A6709EE-AEB3-46E9-A05C-878BF9254B05}" srcId="{76C7BB01-9187-4EE9-B247-205302F1329A}" destId="{4BE0FEC0-E782-4861-9048-CCFBFAB5174A}" srcOrd="4" destOrd="0" parTransId="{3AA416FC-FFD0-40EA-8FB7-745E537ABD93}" sibTransId="{E2A247BF-2E33-4353-8A07-A83EC4E5B569}"/>
    <dgm:cxn modelId="{CDB35268-5345-408F-A5EC-CECCB62B5220}" srcId="{161ED2C1-9356-4380-9F90-B383B32B1DCC}" destId="{5DACAE34-8DFC-476B-A2FB-E2556F48FDD9}" srcOrd="4" destOrd="0" parTransId="{674486F9-E645-44D3-9663-BBDC82079628}" sibTransId="{36D2CF66-DFD7-4E9F-B120-2B0941871F1C}"/>
    <dgm:cxn modelId="{86098609-33BE-405F-9909-F8B1A6EC19B5}" type="presOf" srcId="{BC026561-D88C-446B-82B0-67DE11CFFB1C}" destId="{A93F6291-F8A2-4DD2-9688-426E60AB22A2}" srcOrd="0" destOrd="5" presId="urn:microsoft.com/office/officeart/2005/8/layout/hList1"/>
    <dgm:cxn modelId="{130C33F1-D08F-4F71-8C11-377FFDE36ACB}" srcId="{76C7BB01-9187-4EE9-B247-205302F1329A}" destId="{F2925C30-71D8-48BF-8780-CF15EA9068E0}" srcOrd="0" destOrd="0" parTransId="{5227A760-13C4-46CE-B87F-95E16F062FCA}" sibTransId="{E73F9E5A-F769-412E-8396-0656A79A1026}"/>
    <dgm:cxn modelId="{3DE947DE-2AA7-4267-815D-42DF2CD758AB}" srcId="{161ED2C1-9356-4380-9F90-B383B32B1DCC}" destId="{5F609C48-B4F6-41B1-BE44-71324F13BB92}" srcOrd="1" destOrd="0" parTransId="{6C822044-EF81-435D-A877-521CECDDA00F}" sibTransId="{78377384-2EA4-4642-AF0E-447B18B1CFBB}"/>
    <dgm:cxn modelId="{79A17972-3BCF-480F-B03B-518C1B2367BA}" type="presOf" srcId="{F2925C30-71D8-48BF-8780-CF15EA9068E0}" destId="{A93F6291-F8A2-4DD2-9688-426E60AB22A2}" srcOrd="0" destOrd="0" presId="urn:microsoft.com/office/officeart/2005/8/layout/hList1"/>
    <dgm:cxn modelId="{587F2562-132E-4BF9-A27B-C17FAC94C2FA}" srcId="{76C7BB01-9187-4EE9-B247-205302F1329A}" destId="{BC026561-D88C-446B-82B0-67DE11CFFB1C}" srcOrd="5" destOrd="0" parTransId="{EDF7A0E4-65DD-4AF9-BCC1-E2F885BF2941}" sibTransId="{BB541063-4AC0-4E82-9145-C72B75716672}"/>
    <dgm:cxn modelId="{13B78B2E-23DE-4629-A6B6-83B240430DEB}" srcId="{161ED2C1-9356-4380-9F90-B383B32B1DCC}" destId="{6804A5B6-52AC-40BB-B29D-0AD524FBE57E}" srcOrd="2" destOrd="0" parTransId="{AE52DF30-D2FC-4ADC-81A6-24FB99171389}" sibTransId="{0EAA1BF7-DE13-412B-8D95-EE18807795FA}"/>
    <dgm:cxn modelId="{D91BACD0-5FE7-46DA-B114-C38520FA5091}" type="presOf" srcId="{6804A5B6-52AC-40BB-B29D-0AD524FBE57E}" destId="{5528AF98-2854-4D90-AC39-1317F625ED21}" srcOrd="0" destOrd="2" presId="urn:microsoft.com/office/officeart/2005/8/layout/hList1"/>
    <dgm:cxn modelId="{49AC1141-E41E-48AC-B2AC-5125152A2A6B}" type="presOf" srcId="{7163E1ED-DE92-4833-97D7-833E6EFA4495}" destId="{5528AF98-2854-4D90-AC39-1317F625ED21}" srcOrd="0" destOrd="0" presId="urn:microsoft.com/office/officeart/2005/8/layout/hList1"/>
    <dgm:cxn modelId="{B4DB59B6-6E9B-4CE6-888F-687A773E63FB}" type="presParOf" srcId="{2C556C82-D0FE-4CA4-97FA-A9D63D0008D0}" destId="{25F6EDAB-B701-42C5-A536-60F4796FD611}" srcOrd="0" destOrd="0" presId="urn:microsoft.com/office/officeart/2005/8/layout/hList1"/>
    <dgm:cxn modelId="{DED50D66-6D1B-450C-A86A-76DEFADDA7F3}" type="presParOf" srcId="{25F6EDAB-B701-42C5-A536-60F4796FD611}" destId="{983C85E1-0F7A-41D4-A69E-DDEA2AA79BD5}" srcOrd="0" destOrd="0" presId="urn:microsoft.com/office/officeart/2005/8/layout/hList1"/>
    <dgm:cxn modelId="{66557542-F7C0-4103-8DA6-E55962039648}" type="presParOf" srcId="{25F6EDAB-B701-42C5-A536-60F4796FD611}" destId="{5528AF98-2854-4D90-AC39-1317F625ED21}" srcOrd="1" destOrd="0" presId="urn:microsoft.com/office/officeart/2005/8/layout/hList1"/>
    <dgm:cxn modelId="{BFC07174-FC98-421A-99BA-6983A41ABD97}" type="presParOf" srcId="{2C556C82-D0FE-4CA4-97FA-A9D63D0008D0}" destId="{E31F2575-AD15-4CC9-B8BD-363282CE263A}" srcOrd="1" destOrd="0" presId="urn:microsoft.com/office/officeart/2005/8/layout/hList1"/>
    <dgm:cxn modelId="{E97F8A86-CB87-4BA0-908F-A93ED4BE2EA9}" type="presParOf" srcId="{2C556C82-D0FE-4CA4-97FA-A9D63D0008D0}" destId="{AAB4DD41-1D45-4294-986F-E251E4D71E62}" srcOrd="2" destOrd="0" presId="urn:microsoft.com/office/officeart/2005/8/layout/hList1"/>
    <dgm:cxn modelId="{36610432-24EE-4A31-91BA-43590694DFCD}" type="presParOf" srcId="{AAB4DD41-1D45-4294-986F-E251E4D71E62}" destId="{492AC027-5741-434C-99E6-1DF42C0DA526}" srcOrd="0" destOrd="0" presId="urn:microsoft.com/office/officeart/2005/8/layout/hList1"/>
    <dgm:cxn modelId="{16B72DF8-D7F4-4F07-AF8C-01BC86B5BDB5}" type="presParOf" srcId="{AAB4DD41-1D45-4294-986F-E251E4D71E62}" destId="{A93F6291-F8A2-4DD2-9688-426E60AB22A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6AB6DC-4F7D-495A-AE8F-96D1758F0E7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3435C63-6C68-4281-9838-0A4D0A85D962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US" sz="1800" noProof="0" dirty="0"/>
            <a:t>4. Modelling and Simulation</a:t>
          </a:r>
        </a:p>
      </dgm:t>
    </dgm:pt>
    <dgm:pt modelId="{FEB7A1EE-8FC7-4B15-A0C9-0FAAF0FF8DD3}" type="parTrans" cxnId="{0C9B18DA-8845-41EE-9D7E-0D48D6588B96}">
      <dgm:prSet/>
      <dgm:spPr/>
      <dgm:t>
        <a:bodyPr/>
        <a:lstStyle/>
        <a:p>
          <a:endParaRPr lang="en-US" noProof="0" dirty="0"/>
        </a:p>
      </dgm:t>
    </dgm:pt>
    <dgm:pt modelId="{BB284EC3-EE2C-4867-AB30-A1808BD2611D}" type="sibTrans" cxnId="{0C9B18DA-8845-41EE-9D7E-0D48D6588B96}">
      <dgm:prSet/>
      <dgm:spPr/>
      <dgm:t>
        <a:bodyPr/>
        <a:lstStyle/>
        <a:p>
          <a:endParaRPr lang="en-US" noProof="0" dirty="0"/>
        </a:p>
      </dgm:t>
    </dgm:pt>
    <dgm:pt modelId="{E9FA1430-30D5-47DB-9B56-FE16840C66C7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noProof="0" dirty="0"/>
            <a:t>Modelling strategies for different length scales</a:t>
          </a:r>
        </a:p>
      </dgm:t>
    </dgm:pt>
    <dgm:pt modelId="{4262F784-C3C4-4961-9E3A-6ADEE1BDE18D}" type="parTrans" cxnId="{93E31B85-3CA2-490E-8809-5E1B2D6E49E3}">
      <dgm:prSet/>
      <dgm:spPr/>
      <dgm:t>
        <a:bodyPr/>
        <a:lstStyle/>
        <a:p>
          <a:endParaRPr lang="en-US" noProof="0" dirty="0"/>
        </a:p>
      </dgm:t>
    </dgm:pt>
    <dgm:pt modelId="{B6739AFD-0BB4-435D-BEA4-D77F9D01C4FF}" type="sibTrans" cxnId="{93E31B85-3CA2-490E-8809-5E1B2D6E49E3}">
      <dgm:prSet/>
      <dgm:spPr/>
      <dgm:t>
        <a:bodyPr/>
        <a:lstStyle/>
        <a:p>
          <a:endParaRPr lang="en-US" noProof="0" dirty="0"/>
        </a:p>
      </dgm:t>
    </dgm:pt>
    <dgm:pt modelId="{C74E5047-2A7E-4036-8329-291183AB6D84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noProof="0" dirty="0"/>
            <a:t>Electrical and thermal simulation</a:t>
          </a:r>
        </a:p>
      </dgm:t>
    </dgm:pt>
    <dgm:pt modelId="{BAEE567E-05BE-4CBE-A612-58F89DFB619C}" type="parTrans" cxnId="{0B4970F6-8E65-4057-9513-2269245ADDA4}">
      <dgm:prSet/>
      <dgm:spPr/>
      <dgm:t>
        <a:bodyPr/>
        <a:lstStyle/>
        <a:p>
          <a:endParaRPr lang="en-US" noProof="0" dirty="0"/>
        </a:p>
      </dgm:t>
    </dgm:pt>
    <dgm:pt modelId="{592B6418-40E2-403E-A381-3710B435C95C}" type="sibTrans" cxnId="{0B4970F6-8E65-4057-9513-2269245ADDA4}">
      <dgm:prSet/>
      <dgm:spPr/>
      <dgm:t>
        <a:bodyPr/>
        <a:lstStyle/>
        <a:p>
          <a:endParaRPr lang="en-US" noProof="0" dirty="0"/>
        </a:p>
      </dgm:t>
    </dgm:pt>
    <dgm:pt modelId="{8E109000-C07D-4FA8-A2CC-0F4FF7C4957D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noProof="0" dirty="0"/>
            <a:t>Parameterization &amp; validation</a:t>
          </a:r>
        </a:p>
      </dgm:t>
    </dgm:pt>
    <dgm:pt modelId="{529AB9C1-897C-46A6-BF6A-314D5846DAF0}" type="parTrans" cxnId="{4B7E4347-0AA8-4CC8-8E76-364603707481}">
      <dgm:prSet/>
      <dgm:spPr/>
      <dgm:t>
        <a:bodyPr/>
        <a:lstStyle/>
        <a:p>
          <a:endParaRPr lang="en-US" noProof="0" dirty="0"/>
        </a:p>
      </dgm:t>
    </dgm:pt>
    <dgm:pt modelId="{F9BF7B09-5C96-45DF-A5C9-D2AB88E6006D}" type="sibTrans" cxnId="{4B7E4347-0AA8-4CC8-8E76-364603707481}">
      <dgm:prSet/>
      <dgm:spPr/>
      <dgm:t>
        <a:bodyPr/>
        <a:lstStyle/>
        <a:p>
          <a:endParaRPr lang="en-US" noProof="0" dirty="0"/>
        </a:p>
      </dgm:t>
    </dgm:pt>
    <dgm:pt modelId="{95A4D118-2303-4476-9B48-27B33F8FA864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US" sz="1800" noProof="0" dirty="0"/>
            <a:t>3. Battery Aging</a:t>
          </a:r>
        </a:p>
      </dgm:t>
    </dgm:pt>
    <dgm:pt modelId="{C6C50287-0851-488A-ACDF-AA73B24EF992}" type="parTrans" cxnId="{46FE643C-6835-46AD-8F29-D420BD64ED06}">
      <dgm:prSet/>
      <dgm:spPr/>
      <dgm:t>
        <a:bodyPr/>
        <a:lstStyle/>
        <a:p>
          <a:endParaRPr lang="en-US" noProof="0" dirty="0"/>
        </a:p>
      </dgm:t>
    </dgm:pt>
    <dgm:pt modelId="{D811C2E5-7276-48E8-A976-7DC39B5D5B70}" type="sibTrans" cxnId="{46FE643C-6835-46AD-8F29-D420BD64ED06}">
      <dgm:prSet/>
      <dgm:spPr/>
      <dgm:t>
        <a:bodyPr/>
        <a:lstStyle/>
        <a:p>
          <a:endParaRPr lang="en-US" noProof="0" dirty="0"/>
        </a:p>
      </dgm:t>
    </dgm:pt>
    <dgm:pt modelId="{A4BB62E6-B79A-4753-B681-E778A9EF04AB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noProof="0" dirty="0"/>
            <a:t>Degradation mechanisms</a:t>
          </a:r>
        </a:p>
      </dgm:t>
    </dgm:pt>
    <dgm:pt modelId="{0204AA67-9FDA-4028-948A-0CD850892FC7}" type="parTrans" cxnId="{B68BB7BD-2588-404E-9EFA-C5271475D660}">
      <dgm:prSet/>
      <dgm:spPr/>
      <dgm:t>
        <a:bodyPr/>
        <a:lstStyle/>
        <a:p>
          <a:endParaRPr lang="en-US" noProof="0" dirty="0"/>
        </a:p>
      </dgm:t>
    </dgm:pt>
    <dgm:pt modelId="{C6D13F59-35CE-436A-9C3C-6562C3AAB4DA}" type="sibTrans" cxnId="{B68BB7BD-2588-404E-9EFA-C5271475D660}">
      <dgm:prSet/>
      <dgm:spPr/>
      <dgm:t>
        <a:bodyPr/>
        <a:lstStyle/>
        <a:p>
          <a:endParaRPr lang="en-US" noProof="0" dirty="0"/>
        </a:p>
      </dgm:t>
    </dgm:pt>
    <dgm:pt modelId="{AA578F26-46F1-4A69-9AFE-C4FC57B6A5F6}">
      <dgm:prSet phldrT="[Text]" custT="1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sz="1800" noProof="0" dirty="0"/>
            <a:t>5. Development Trends</a:t>
          </a:r>
        </a:p>
      </dgm:t>
    </dgm:pt>
    <dgm:pt modelId="{81082048-C1B8-485B-A59E-BBE343C4F044}" type="parTrans" cxnId="{647F5C41-78CA-410C-A382-A756D52D680F}">
      <dgm:prSet/>
      <dgm:spPr/>
      <dgm:t>
        <a:bodyPr/>
        <a:lstStyle/>
        <a:p>
          <a:endParaRPr lang="en-US" noProof="0" dirty="0"/>
        </a:p>
      </dgm:t>
    </dgm:pt>
    <dgm:pt modelId="{CCB6BB07-AF2B-4278-996C-C38E1BA10E1B}" type="sibTrans" cxnId="{647F5C41-78CA-410C-A382-A756D52D680F}">
      <dgm:prSet/>
      <dgm:spPr/>
      <dgm:t>
        <a:bodyPr/>
        <a:lstStyle/>
        <a:p>
          <a:endParaRPr lang="en-US" noProof="0" dirty="0"/>
        </a:p>
      </dgm:t>
    </dgm:pt>
    <dgm:pt modelId="{776E2E4C-B899-47EB-A87B-706333BF1B4F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noProof="0" dirty="0"/>
            <a:t>Next-generation Li-ion cells</a:t>
          </a:r>
        </a:p>
      </dgm:t>
    </dgm:pt>
    <dgm:pt modelId="{48D96B96-1CB5-4F1D-BB04-1C040440942C}" type="parTrans" cxnId="{B9DE5FF6-838E-4F63-B56E-FEB74B31C6EC}">
      <dgm:prSet/>
      <dgm:spPr/>
      <dgm:t>
        <a:bodyPr/>
        <a:lstStyle/>
        <a:p>
          <a:endParaRPr lang="en-US" noProof="0" dirty="0"/>
        </a:p>
      </dgm:t>
    </dgm:pt>
    <dgm:pt modelId="{F8E826EF-6415-41A3-9691-4122A9440D60}" type="sibTrans" cxnId="{B9DE5FF6-838E-4F63-B56E-FEB74B31C6EC}">
      <dgm:prSet/>
      <dgm:spPr/>
      <dgm:t>
        <a:bodyPr/>
        <a:lstStyle/>
        <a:p>
          <a:endParaRPr lang="en-US" noProof="0" dirty="0"/>
        </a:p>
      </dgm:t>
    </dgm:pt>
    <dgm:pt modelId="{623B60FD-C9EF-4C6A-AA68-9E289FD27567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noProof="0" dirty="0"/>
            <a:t>New materials &amp; technologies</a:t>
          </a:r>
        </a:p>
      </dgm:t>
    </dgm:pt>
    <dgm:pt modelId="{3E234582-1C52-4B01-B5B2-E91258FED284}" type="parTrans" cxnId="{1CC2F48C-DA68-45BA-A420-F15165032ED6}">
      <dgm:prSet/>
      <dgm:spPr/>
      <dgm:t>
        <a:bodyPr/>
        <a:lstStyle/>
        <a:p>
          <a:endParaRPr lang="en-US" noProof="0" dirty="0"/>
        </a:p>
      </dgm:t>
    </dgm:pt>
    <dgm:pt modelId="{FBB16C24-1E75-4F60-A215-642749213C5F}" type="sibTrans" cxnId="{1CC2F48C-DA68-45BA-A420-F15165032ED6}">
      <dgm:prSet/>
      <dgm:spPr/>
      <dgm:t>
        <a:bodyPr/>
        <a:lstStyle/>
        <a:p>
          <a:endParaRPr lang="en-US" noProof="0" dirty="0"/>
        </a:p>
      </dgm:t>
    </dgm:pt>
    <dgm:pt modelId="{AB5D920B-A374-43F9-BDF4-4BA1E703729C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noProof="0" dirty="0"/>
            <a:t>Modern battery diagnostics</a:t>
          </a:r>
        </a:p>
      </dgm:t>
    </dgm:pt>
    <dgm:pt modelId="{8F188CE7-6F61-46E4-913D-6D8418057034}" type="parTrans" cxnId="{9D4DB71E-3DDE-4EB1-A29E-81A91F4E7F64}">
      <dgm:prSet/>
      <dgm:spPr/>
      <dgm:t>
        <a:bodyPr/>
        <a:lstStyle/>
        <a:p>
          <a:endParaRPr lang="en-US" noProof="0" dirty="0"/>
        </a:p>
      </dgm:t>
    </dgm:pt>
    <dgm:pt modelId="{008ECE10-6241-4229-907D-80209DBE8841}" type="sibTrans" cxnId="{9D4DB71E-3DDE-4EB1-A29E-81A91F4E7F64}">
      <dgm:prSet/>
      <dgm:spPr/>
      <dgm:t>
        <a:bodyPr/>
        <a:lstStyle/>
        <a:p>
          <a:endParaRPr lang="en-US" noProof="0" dirty="0"/>
        </a:p>
      </dgm:t>
    </dgm:pt>
    <dgm:pt modelId="{02B55559-B44E-480C-8F8E-DC4797D0DE69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noProof="0" dirty="0"/>
            <a:t>Calendar and cycle aging</a:t>
          </a:r>
        </a:p>
      </dgm:t>
    </dgm:pt>
    <dgm:pt modelId="{AA378502-75DC-470C-98F7-B091A3C48E69}" type="parTrans" cxnId="{5C3F7A3D-3A39-4FA3-B328-A7742CFBEDCE}">
      <dgm:prSet/>
      <dgm:spPr/>
      <dgm:t>
        <a:bodyPr/>
        <a:lstStyle/>
        <a:p>
          <a:endParaRPr lang="en-US" noProof="0" dirty="0"/>
        </a:p>
      </dgm:t>
    </dgm:pt>
    <dgm:pt modelId="{3A892A40-2A9C-4862-9DDA-65D6958422C2}" type="sibTrans" cxnId="{5C3F7A3D-3A39-4FA3-B328-A7742CFBEDCE}">
      <dgm:prSet/>
      <dgm:spPr/>
      <dgm:t>
        <a:bodyPr/>
        <a:lstStyle/>
        <a:p>
          <a:endParaRPr lang="en-US" noProof="0" dirty="0"/>
        </a:p>
      </dgm:t>
    </dgm:pt>
    <dgm:pt modelId="{A6F240D5-DB08-43A9-8CE8-53A4B8DB85A0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noProof="0" dirty="0"/>
            <a:t>Performance loss: capacity fade and resistance increase</a:t>
          </a:r>
        </a:p>
      </dgm:t>
    </dgm:pt>
    <dgm:pt modelId="{084F6946-E7EE-49B7-8C89-BF946CEBEE6F}" type="parTrans" cxnId="{3ED4EFFE-8853-4893-A877-BC611A145F92}">
      <dgm:prSet/>
      <dgm:spPr/>
      <dgm:t>
        <a:bodyPr/>
        <a:lstStyle/>
        <a:p>
          <a:endParaRPr lang="en-US" noProof="0" dirty="0"/>
        </a:p>
      </dgm:t>
    </dgm:pt>
    <dgm:pt modelId="{373EFAFC-8CD0-4375-AA11-787FCE9B0676}" type="sibTrans" cxnId="{3ED4EFFE-8853-4893-A877-BC611A145F92}">
      <dgm:prSet/>
      <dgm:spPr/>
      <dgm:t>
        <a:bodyPr/>
        <a:lstStyle/>
        <a:p>
          <a:endParaRPr lang="en-US" noProof="0" dirty="0"/>
        </a:p>
      </dgm:t>
    </dgm:pt>
    <dgm:pt modelId="{79AACE44-108F-4083-A796-D40A4BE5A71C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noProof="0" dirty="0"/>
            <a:t>Influencing factors</a:t>
          </a:r>
        </a:p>
      </dgm:t>
    </dgm:pt>
    <dgm:pt modelId="{818AB4F2-7BEB-4080-848C-72B0DD7AC601}" type="parTrans" cxnId="{F245E306-83D4-4853-8BEC-6D8AE469634F}">
      <dgm:prSet/>
      <dgm:spPr/>
      <dgm:t>
        <a:bodyPr/>
        <a:lstStyle/>
        <a:p>
          <a:endParaRPr lang="en-US" noProof="0" dirty="0"/>
        </a:p>
      </dgm:t>
    </dgm:pt>
    <dgm:pt modelId="{AE47A8FE-18E7-4ED7-B3F0-648139644673}" type="sibTrans" cxnId="{F245E306-83D4-4853-8BEC-6D8AE469634F}">
      <dgm:prSet/>
      <dgm:spPr/>
      <dgm:t>
        <a:bodyPr/>
        <a:lstStyle/>
        <a:p>
          <a:endParaRPr lang="en-US" noProof="0" dirty="0"/>
        </a:p>
      </dgm:t>
    </dgm:pt>
    <dgm:pt modelId="{E063BA33-7C33-4257-A97F-DFF1CC1AD81A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noProof="0" dirty="0"/>
            <a:t>Accelerated aging tests</a:t>
          </a:r>
        </a:p>
      </dgm:t>
    </dgm:pt>
    <dgm:pt modelId="{DA8B2A5E-2E3C-41E1-9BCC-7EFB93B6E9E1}" type="parTrans" cxnId="{9C1FCC20-4B2A-4A69-9368-7B5EA25EFA37}">
      <dgm:prSet/>
      <dgm:spPr/>
      <dgm:t>
        <a:bodyPr/>
        <a:lstStyle/>
        <a:p>
          <a:endParaRPr lang="de-DE"/>
        </a:p>
      </dgm:t>
    </dgm:pt>
    <dgm:pt modelId="{0BB90645-FF7A-4B35-ADB3-8A10259FB2A7}" type="sibTrans" cxnId="{9C1FCC20-4B2A-4A69-9368-7B5EA25EFA37}">
      <dgm:prSet/>
      <dgm:spPr/>
      <dgm:t>
        <a:bodyPr/>
        <a:lstStyle/>
        <a:p>
          <a:endParaRPr lang="de-DE"/>
        </a:p>
      </dgm:t>
    </dgm:pt>
    <dgm:pt modelId="{2C556C82-D0FE-4CA4-97FA-A9D63D0008D0}" type="pres">
      <dgm:prSet presAssocID="{CE6AB6DC-4F7D-495A-AE8F-96D1758F0E7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1EF5B9B2-3B74-42F0-B072-FAE9DEB6CA57}" type="pres">
      <dgm:prSet presAssocID="{95A4D118-2303-4476-9B48-27B33F8FA864}" presName="composite" presStyleCnt="0"/>
      <dgm:spPr/>
    </dgm:pt>
    <dgm:pt modelId="{BC6C89D7-DC7F-42CB-B947-E615269CA066}" type="pres">
      <dgm:prSet presAssocID="{95A4D118-2303-4476-9B48-27B33F8FA864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58152E4-D544-4938-8207-176706596D29}" type="pres">
      <dgm:prSet presAssocID="{95A4D118-2303-4476-9B48-27B33F8FA864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BA4B0F4-8A6B-4049-869D-C193CD241E7C}" type="pres">
      <dgm:prSet presAssocID="{D811C2E5-7276-48E8-A976-7DC39B5D5B70}" presName="space" presStyleCnt="0"/>
      <dgm:spPr/>
    </dgm:pt>
    <dgm:pt modelId="{63327A26-FD9D-47AF-9CF4-4D5A0BD32D8C}" type="pres">
      <dgm:prSet presAssocID="{A3435C63-6C68-4281-9838-0A4D0A85D962}" presName="composite" presStyleCnt="0"/>
      <dgm:spPr/>
    </dgm:pt>
    <dgm:pt modelId="{A80C268C-824B-42FE-BE63-CF00230F051E}" type="pres">
      <dgm:prSet presAssocID="{A3435C63-6C68-4281-9838-0A4D0A85D96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12B8D85-12BD-4574-9E88-1BE6F347C15A}" type="pres">
      <dgm:prSet presAssocID="{A3435C63-6C68-4281-9838-0A4D0A85D96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2892F13-F96D-4237-BAAE-82503DDC7D6F}" type="pres">
      <dgm:prSet presAssocID="{BB284EC3-EE2C-4867-AB30-A1808BD2611D}" presName="space" presStyleCnt="0"/>
      <dgm:spPr/>
    </dgm:pt>
    <dgm:pt modelId="{AD6A51A5-3249-42FE-BCEF-C19E9DFD259C}" type="pres">
      <dgm:prSet presAssocID="{AA578F26-46F1-4A69-9AFE-C4FC57B6A5F6}" presName="composite" presStyleCnt="0"/>
      <dgm:spPr/>
    </dgm:pt>
    <dgm:pt modelId="{9EEDB575-DAE4-496E-9647-6BCE88F4F2CB}" type="pres">
      <dgm:prSet presAssocID="{AA578F26-46F1-4A69-9AFE-C4FC57B6A5F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3915998-E68F-4388-B3A8-95D211F8AA7E}" type="pres">
      <dgm:prSet presAssocID="{AA578F26-46F1-4A69-9AFE-C4FC57B6A5F6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9C1FCC20-4B2A-4A69-9368-7B5EA25EFA37}" srcId="{AA578F26-46F1-4A69-9AFE-C4FC57B6A5F6}" destId="{E063BA33-7C33-4257-A97F-DFF1CC1AD81A}" srcOrd="3" destOrd="0" parTransId="{DA8B2A5E-2E3C-41E1-9BCC-7EFB93B6E9E1}" sibTransId="{0BB90645-FF7A-4B35-ADB3-8A10259FB2A7}"/>
    <dgm:cxn modelId="{014D7315-0811-4FCA-87B8-39977704A121}" type="presOf" srcId="{C74E5047-2A7E-4036-8329-291183AB6D84}" destId="{712B8D85-12BD-4574-9E88-1BE6F347C15A}" srcOrd="0" destOrd="1" presId="urn:microsoft.com/office/officeart/2005/8/layout/hList1"/>
    <dgm:cxn modelId="{9D4DB71E-3DDE-4EB1-A29E-81A91F4E7F64}" srcId="{AA578F26-46F1-4A69-9AFE-C4FC57B6A5F6}" destId="{AB5D920B-A374-43F9-BDF4-4BA1E703729C}" srcOrd="2" destOrd="0" parTransId="{8F188CE7-6F61-46E4-913D-6D8418057034}" sibTransId="{008ECE10-6241-4229-907D-80209DBE8841}"/>
    <dgm:cxn modelId="{0C9B18DA-8845-41EE-9D7E-0D48D6588B96}" srcId="{CE6AB6DC-4F7D-495A-AE8F-96D1758F0E7F}" destId="{A3435C63-6C68-4281-9838-0A4D0A85D962}" srcOrd="1" destOrd="0" parTransId="{FEB7A1EE-8FC7-4B15-A0C9-0FAAF0FF8DD3}" sibTransId="{BB284EC3-EE2C-4867-AB30-A1808BD2611D}"/>
    <dgm:cxn modelId="{7CB306D0-B0ED-438A-9BC5-C121939413F6}" type="presOf" srcId="{CE6AB6DC-4F7D-495A-AE8F-96D1758F0E7F}" destId="{2C556C82-D0FE-4CA4-97FA-A9D63D0008D0}" srcOrd="0" destOrd="0" presId="urn:microsoft.com/office/officeart/2005/8/layout/hList1"/>
    <dgm:cxn modelId="{7AC5AC6D-75BA-4062-ADBD-8038D2ABC3A6}" type="presOf" srcId="{A6F240D5-DB08-43A9-8CE8-53A4B8DB85A0}" destId="{158152E4-D544-4938-8207-176706596D29}" srcOrd="0" destOrd="2" presId="urn:microsoft.com/office/officeart/2005/8/layout/hList1"/>
    <dgm:cxn modelId="{0B4970F6-8E65-4057-9513-2269245ADDA4}" srcId="{A3435C63-6C68-4281-9838-0A4D0A85D962}" destId="{C74E5047-2A7E-4036-8329-291183AB6D84}" srcOrd="1" destOrd="0" parTransId="{BAEE567E-05BE-4CBE-A612-58F89DFB619C}" sibTransId="{592B6418-40E2-403E-A381-3710B435C95C}"/>
    <dgm:cxn modelId="{4B7E4347-0AA8-4CC8-8E76-364603707481}" srcId="{A3435C63-6C68-4281-9838-0A4D0A85D962}" destId="{8E109000-C07D-4FA8-A2CC-0F4FF7C4957D}" srcOrd="2" destOrd="0" parTransId="{529AB9C1-897C-46A6-BF6A-314D5846DAF0}" sibTransId="{F9BF7B09-5C96-45DF-A5C9-D2AB88E6006D}"/>
    <dgm:cxn modelId="{C98E6E46-A50B-4A1C-A39A-1F5EFBE16FDA}" type="presOf" srcId="{623B60FD-C9EF-4C6A-AA68-9E289FD27567}" destId="{83915998-E68F-4388-B3A8-95D211F8AA7E}" srcOrd="0" destOrd="1" presId="urn:microsoft.com/office/officeart/2005/8/layout/hList1"/>
    <dgm:cxn modelId="{46FE643C-6835-46AD-8F29-D420BD64ED06}" srcId="{CE6AB6DC-4F7D-495A-AE8F-96D1758F0E7F}" destId="{95A4D118-2303-4476-9B48-27B33F8FA864}" srcOrd="0" destOrd="0" parTransId="{C6C50287-0851-488A-ACDF-AA73B24EF992}" sibTransId="{D811C2E5-7276-48E8-A976-7DC39B5D5B70}"/>
    <dgm:cxn modelId="{5113D4C4-6C28-4194-9B81-E8FAC3564A38}" type="presOf" srcId="{02B55559-B44E-480C-8F8E-DC4797D0DE69}" destId="{158152E4-D544-4938-8207-176706596D29}" srcOrd="0" destOrd="1" presId="urn:microsoft.com/office/officeart/2005/8/layout/hList1"/>
    <dgm:cxn modelId="{B35E1B60-0985-41BD-96D0-249208582C34}" type="presOf" srcId="{AB5D920B-A374-43F9-BDF4-4BA1E703729C}" destId="{83915998-E68F-4388-B3A8-95D211F8AA7E}" srcOrd="0" destOrd="2" presId="urn:microsoft.com/office/officeart/2005/8/layout/hList1"/>
    <dgm:cxn modelId="{647F5C41-78CA-410C-A382-A756D52D680F}" srcId="{CE6AB6DC-4F7D-495A-AE8F-96D1758F0E7F}" destId="{AA578F26-46F1-4A69-9AFE-C4FC57B6A5F6}" srcOrd="2" destOrd="0" parTransId="{81082048-C1B8-485B-A59E-BBE343C4F044}" sibTransId="{CCB6BB07-AF2B-4278-996C-C38E1BA10E1B}"/>
    <dgm:cxn modelId="{225BA5AB-A2BB-41CF-BF08-DA5A3DD00419}" type="presOf" srcId="{E063BA33-7C33-4257-A97F-DFF1CC1AD81A}" destId="{83915998-E68F-4388-B3A8-95D211F8AA7E}" srcOrd="0" destOrd="3" presId="urn:microsoft.com/office/officeart/2005/8/layout/hList1"/>
    <dgm:cxn modelId="{5C3F7A3D-3A39-4FA3-B328-A7742CFBEDCE}" srcId="{95A4D118-2303-4476-9B48-27B33F8FA864}" destId="{02B55559-B44E-480C-8F8E-DC4797D0DE69}" srcOrd="1" destOrd="0" parTransId="{AA378502-75DC-470C-98F7-B091A3C48E69}" sibTransId="{3A892A40-2A9C-4862-9DDA-65D6958422C2}"/>
    <dgm:cxn modelId="{50941498-950F-4F15-928A-6C9BF9A7AAFC}" type="presOf" srcId="{AA578F26-46F1-4A69-9AFE-C4FC57B6A5F6}" destId="{9EEDB575-DAE4-496E-9647-6BCE88F4F2CB}" srcOrd="0" destOrd="0" presId="urn:microsoft.com/office/officeart/2005/8/layout/hList1"/>
    <dgm:cxn modelId="{B9DE5FF6-838E-4F63-B56E-FEB74B31C6EC}" srcId="{AA578F26-46F1-4A69-9AFE-C4FC57B6A5F6}" destId="{776E2E4C-B899-47EB-A87B-706333BF1B4F}" srcOrd="0" destOrd="0" parTransId="{48D96B96-1CB5-4F1D-BB04-1C040440942C}" sibTransId="{F8E826EF-6415-41A3-9691-4122A9440D60}"/>
    <dgm:cxn modelId="{D8931DBE-CEFB-4D53-9F2B-521926F80944}" type="presOf" srcId="{A4BB62E6-B79A-4753-B681-E778A9EF04AB}" destId="{158152E4-D544-4938-8207-176706596D29}" srcOrd="0" destOrd="0" presId="urn:microsoft.com/office/officeart/2005/8/layout/hList1"/>
    <dgm:cxn modelId="{9C754222-9E1C-4A34-B05D-E0828B2C46D7}" type="presOf" srcId="{776E2E4C-B899-47EB-A87B-706333BF1B4F}" destId="{83915998-E68F-4388-B3A8-95D211F8AA7E}" srcOrd="0" destOrd="0" presId="urn:microsoft.com/office/officeart/2005/8/layout/hList1"/>
    <dgm:cxn modelId="{93E31B85-3CA2-490E-8809-5E1B2D6E49E3}" srcId="{A3435C63-6C68-4281-9838-0A4D0A85D962}" destId="{E9FA1430-30D5-47DB-9B56-FE16840C66C7}" srcOrd="0" destOrd="0" parTransId="{4262F784-C3C4-4961-9E3A-6ADEE1BDE18D}" sibTransId="{B6739AFD-0BB4-435D-BEA4-D77F9D01C4FF}"/>
    <dgm:cxn modelId="{1CC2F48C-DA68-45BA-A420-F15165032ED6}" srcId="{AA578F26-46F1-4A69-9AFE-C4FC57B6A5F6}" destId="{623B60FD-C9EF-4C6A-AA68-9E289FD27567}" srcOrd="1" destOrd="0" parTransId="{3E234582-1C52-4B01-B5B2-E91258FED284}" sibTransId="{FBB16C24-1E75-4F60-A215-642749213C5F}"/>
    <dgm:cxn modelId="{B7C01FBC-0B25-4472-BCED-5A7082C47AE0}" type="presOf" srcId="{95A4D118-2303-4476-9B48-27B33F8FA864}" destId="{BC6C89D7-DC7F-42CB-B947-E615269CA066}" srcOrd="0" destOrd="0" presId="urn:microsoft.com/office/officeart/2005/8/layout/hList1"/>
    <dgm:cxn modelId="{D1B50583-7CE3-4FF2-B313-B141F2243B1D}" type="presOf" srcId="{E9FA1430-30D5-47DB-9B56-FE16840C66C7}" destId="{712B8D85-12BD-4574-9E88-1BE6F347C15A}" srcOrd="0" destOrd="0" presId="urn:microsoft.com/office/officeart/2005/8/layout/hList1"/>
    <dgm:cxn modelId="{0369487F-74FD-4059-8479-160210411F92}" type="presOf" srcId="{A3435C63-6C68-4281-9838-0A4D0A85D962}" destId="{A80C268C-824B-42FE-BE63-CF00230F051E}" srcOrd="0" destOrd="0" presId="urn:microsoft.com/office/officeart/2005/8/layout/hList1"/>
    <dgm:cxn modelId="{4EB1ECA7-4EAC-473A-A4EE-4CC93ECF6E56}" type="presOf" srcId="{8E109000-C07D-4FA8-A2CC-0F4FF7C4957D}" destId="{712B8D85-12BD-4574-9E88-1BE6F347C15A}" srcOrd="0" destOrd="2" presId="urn:microsoft.com/office/officeart/2005/8/layout/hList1"/>
    <dgm:cxn modelId="{B68BB7BD-2588-404E-9EFA-C5271475D660}" srcId="{95A4D118-2303-4476-9B48-27B33F8FA864}" destId="{A4BB62E6-B79A-4753-B681-E778A9EF04AB}" srcOrd="0" destOrd="0" parTransId="{0204AA67-9FDA-4028-948A-0CD850892FC7}" sibTransId="{C6D13F59-35CE-436A-9C3C-6562C3AAB4DA}"/>
    <dgm:cxn modelId="{3ED4EFFE-8853-4893-A877-BC611A145F92}" srcId="{95A4D118-2303-4476-9B48-27B33F8FA864}" destId="{A6F240D5-DB08-43A9-8CE8-53A4B8DB85A0}" srcOrd="2" destOrd="0" parTransId="{084F6946-E7EE-49B7-8C89-BF946CEBEE6F}" sibTransId="{373EFAFC-8CD0-4375-AA11-787FCE9B0676}"/>
    <dgm:cxn modelId="{CB2286A4-A97F-42BC-B5C9-CD8EC574D4C7}" type="presOf" srcId="{79AACE44-108F-4083-A796-D40A4BE5A71C}" destId="{158152E4-D544-4938-8207-176706596D29}" srcOrd="0" destOrd="3" presId="urn:microsoft.com/office/officeart/2005/8/layout/hList1"/>
    <dgm:cxn modelId="{F245E306-83D4-4853-8BEC-6D8AE469634F}" srcId="{95A4D118-2303-4476-9B48-27B33F8FA864}" destId="{79AACE44-108F-4083-A796-D40A4BE5A71C}" srcOrd="3" destOrd="0" parTransId="{818AB4F2-7BEB-4080-848C-72B0DD7AC601}" sibTransId="{AE47A8FE-18E7-4ED7-B3F0-648139644673}"/>
    <dgm:cxn modelId="{AE08FD7E-8484-4B04-AFD0-AE62D4CAF8D9}" type="presParOf" srcId="{2C556C82-D0FE-4CA4-97FA-A9D63D0008D0}" destId="{1EF5B9B2-3B74-42F0-B072-FAE9DEB6CA57}" srcOrd="0" destOrd="0" presId="urn:microsoft.com/office/officeart/2005/8/layout/hList1"/>
    <dgm:cxn modelId="{56E2F7DA-DC66-4152-8C46-2938833AB331}" type="presParOf" srcId="{1EF5B9B2-3B74-42F0-B072-FAE9DEB6CA57}" destId="{BC6C89D7-DC7F-42CB-B947-E615269CA066}" srcOrd="0" destOrd="0" presId="urn:microsoft.com/office/officeart/2005/8/layout/hList1"/>
    <dgm:cxn modelId="{1E6E0987-1696-4C28-8076-3DE0B3069452}" type="presParOf" srcId="{1EF5B9B2-3B74-42F0-B072-FAE9DEB6CA57}" destId="{158152E4-D544-4938-8207-176706596D29}" srcOrd="1" destOrd="0" presId="urn:microsoft.com/office/officeart/2005/8/layout/hList1"/>
    <dgm:cxn modelId="{4C5FFEE1-20B9-4389-9A8D-D9B9D4055CED}" type="presParOf" srcId="{2C556C82-D0FE-4CA4-97FA-A9D63D0008D0}" destId="{BBA4B0F4-8A6B-4049-869D-C193CD241E7C}" srcOrd="1" destOrd="0" presId="urn:microsoft.com/office/officeart/2005/8/layout/hList1"/>
    <dgm:cxn modelId="{56B29510-8381-4797-B4CF-CE378E5A465E}" type="presParOf" srcId="{2C556C82-D0FE-4CA4-97FA-A9D63D0008D0}" destId="{63327A26-FD9D-47AF-9CF4-4D5A0BD32D8C}" srcOrd="2" destOrd="0" presId="urn:microsoft.com/office/officeart/2005/8/layout/hList1"/>
    <dgm:cxn modelId="{BA09147B-EDFD-4E90-A509-998F87AF169C}" type="presParOf" srcId="{63327A26-FD9D-47AF-9CF4-4D5A0BD32D8C}" destId="{A80C268C-824B-42FE-BE63-CF00230F051E}" srcOrd="0" destOrd="0" presId="urn:microsoft.com/office/officeart/2005/8/layout/hList1"/>
    <dgm:cxn modelId="{2A8D7174-0969-4436-AA2A-10C6964192C4}" type="presParOf" srcId="{63327A26-FD9D-47AF-9CF4-4D5A0BD32D8C}" destId="{712B8D85-12BD-4574-9E88-1BE6F347C15A}" srcOrd="1" destOrd="0" presId="urn:microsoft.com/office/officeart/2005/8/layout/hList1"/>
    <dgm:cxn modelId="{51C6EDCF-9ED5-466D-BD4E-FD5C977E266A}" type="presParOf" srcId="{2C556C82-D0FE-4CA4-97FA-A9D63D0008D0}" destId="{82892F13-F96D-4237-BAAE-82503DDC7D6F}" srcOrd="3" destOrd="0" presId="urn:microsoft.com/office/officeart/2005/8/layout/hList1"/>
    <dgm:cxn modelId="{2AA239AB-428B-4378-A055-8809AC363F59}" type="presParOf" srcId="{2C556C82-D0FE-4CA4-97FA-A9D63D0008D0}" destId="{AD6A51A5-3249-42FE-BCEF-C19E9DFD259C}" srcOrd="4" destOrd="0" presId="urn:microsoft.com/office/officeart/2005/8/layout/hList1"/>
    <dgm:cxn modelId="{A34369A7-9BB2-452D-8AC7-77DD4980010E}" type="presParOf" srcId="{AD6A51A5-3249-42FE-BCEF-C19E9DFD259C}" destId="{9EEDB575-DAE4-496E-9647-6BCE88F4F2CB}" srcOrd="0" destOrd="0" presId="urn:microsoft.com/office/officeart/2005/8/layout/hList1"/>
    <dgm:cxn modelId="{938E57C0-34F7-4573-8D29-09B31B640445}" type="presParOf" srcId="{AD6A51A5-3249-42FE-BCEF-C19E9DFD259C}" destId="{83915998-E68F-4388-B3A8-95D211F8AA7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3C85E1-0F7A-41D4-A69E-DDEA2AA79BD5}">
      <dsp:nvSpPr>
        <dsp:cNvPr id="0" name=""/>
        <dsp:cNvSpPr/>
      </dsp:nvSpPr>
      <dsp:spPr>
        <a:xfrm>
          <a:off x="49" y="13140"/>
          <a:ext cx="4738185" cy="460800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/>
            <a:t>1. Lithium-Ion Cell Technology</a:t>
          </a:r>
          <a:endParaRPr lang="en-US" sz="1600" kern="1200" noProof="0" dirty="0"/>
        </a:p>
      </dsp:txBody>
      <dsp:txXfrm>
        <a:off x="49" y="13140"/>
        <a:ext cx="4738185" cy="460800"/>
      </dsp:txXfrm>
    </dsp:sp>
    <dsp:sp modelId="{5528AF98-2854-4D90-AC39-1317F625ED21}">
      <dsp:nvSpPr>
        <dsp:cNvPr id="0" name=""/>
        <dsp:cNvSpPr/>
      </dsp:nvSpPr>
      <dsp:spPr>
        <a:xfrm>
          <a:off x="49" y="473941"/>
          <a:ext cx="4738185" cy="2239920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/>
            <a:t>Main advantages of lithium-ion batteries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/>
            <a:t>Components and working principle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/>
            <a:t>Types of lithium-ion battery cells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/>
            <a:t>State-of-the-art battery materials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/>
            <a:t>Energy and power characteristics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/>
            <a:t>Potential risks when using lithium-ion batteries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/>
            <a:t>Safety concepts on cell level</a:t>
          </a:r>
        </a:p>
      </dsp:txBody>
      <dsp:txXfrm>
        <a:off x="49" y="473941"/>
        <a:ext cx="4738185" cy="2239920"/>
      </dsp:txXfrm>
    </dsp:sp>
    <dsp:sp modelId="{492AC027-5741-434C-99E6-1DF42C0DA526}">
      <dsp:nvSpPr>
        <dsp:cNvPr id="0" name=""/>
        <dsp:cNvSpPr/>
      </dsp:nvSpPr>
      <dsp:spPr>
        <a:xfrm>
          <a:off x="5401581" y="13140"/>
          <a:ext cx="4738185" cy="460800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/>
            <a:t>2. Battery Systems</a:t>
          </a:r>
        </a:p>
      </dsp:txBody>
      <dsp:txXfrm>
        <a:off x="5401581" y="13140"/>
        <a:ext cx="4738185" cy="460800"/>
      </dsp:txXfrm>
    </dsp:sp>
    <dsp:sp modelId="{A93F6291-F8A2-4DD2-9688-426E60AB22A2}">
      <dsp:nvSpPr>
        <dsp:cNvPr id="0" name=""/>
        <dsp:cNvSpPr/>
      </dsp:nvSpPr>
      <dsp:spPr>
        <a:xfrm>
          <a:off x="5401581" y="473941"/>
          <a:ext cx="4738185" cy="2239920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/>
            <a:t>Parallel and serial interconnection of cells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/>
            <a:t>Concepts for safe and reliable battery systems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/>
            <a:t>Battery management system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/>
            <a:t>Thermal management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/>
            <a:t>Impact of temperature on battery performance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err="1"/>
            <a:t>Inhomogeneities</a:t>
          </a:r>
          <a:r>
            <a:rPr lang="en-US" sz="1600" kern="1200" noProof="0" dirty="0"/>
            <a:t> in battery systems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/>
            <a:t>Mechanical stress owing to cell deformation</a:t>
          </a:r>
        </a:p>
      </dsp:txBody>
      <dsp:txXfrm>
        <a:off x="5401581" y="473941"/>
        <a:ext cx="4738185" cy="22399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6C89D7-DC7F-42CB-B947-E615269CA066}">
      <dsp:nvSpPr>
        <dsp:cNvPr id="0" name=""/>
        <dsp:cNvSpPr/>
      </dsp:nvSpPr>
      <dsp:spPr>
        <a:xfrm>
          <a:off x="3168" y="10262"/>
          <a:ext cx="3089476" cy="489600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/>
            <a:t>3. Battery Aging</a:t>
          </a:r>
        </a:p>
      </dsp:txBody>
      <dsp:txXfrm>
        <a:off x="3168" y="10262"/>
        <a:ext cx="3089476" cy="489600"/>
      </dsp:txXfrm>
    </dsp:sp>
    <dsp:sp modelId="{158152E4-D544-4938-8207-176706596D29}">
      <dsp:nvSpPr>
        <dsp:cNvPr id="0" name=""/>
        <dsp:cNvSpPr/>
      </dsp:nvSpPr>
      <dsp:spPr>
        <a:xfrm>
          <a:off x="3168" y="499862"/>
          <a:ext cx="3089476" cy="1586610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/>
            <a:t>Degradation mechanisms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/>
            <a:t>Calendar and cycle aging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/>
            <a:t>Performance loss: capacity fade and resistance increase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/>
            <a:t>Influencing factors</a:t>
          </a:r>
        </a:p>
      </dsp:txBody>
      <dsp:txXfrm>
        <a:off x="3168" y="499862"/>
        <a:ext cx="3089476" cy="1586610"/>
      </dsp:txXfrm>
    </dsp:sp>
    <dsp:sp modelId="{A80C268C-824B-42FE-BE63-CF00230F051E}">
      <dsp:nvSpPr>
        <dsp:cNvPr id="0" name=""/>
        <dsp:cNvSpPr/>
      </dsp:nvSpPr>
      <dsp:spPr>
        <a:xfrm>
          <a:off x="3525171" y="10262"/>
          <a:ext cx="3089476" cy="489600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/>
            <a:t>4. Modelling and Simulation</a:t>
          </a:r>
        </a:p>
      </dsp:txBody>
      <dsp:txXfrm>
        <a:off x="3525171" y="10262"/>
        <a:ext cx="3089476" cy="489600"/>
      </dsp:txXfrm>
    </dsp:sp>
    <dsp:sp modelId="{712B8D85-12BD-4574-9E88-1BE6F347C15A}">
      <dsp:nvSpPr>
        <dsp:cNvPr id="0" name=""/>
        <dsp:cNvSpPr/>
      </dsp:nvSpPr>
      <dsp:spPr>
        <a:xfrm>
          <a:off x="3525171" y="499862"/>
          <a:ext cx="3089476" cy="1586610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/>
            <a:t>Modelling strategies for different length scales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/>
            <a:t>Electrical and thermal simulation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/>
            <a:t>Parameterization &amp; validation</a:t>
          </a:r>
        </a:p>
      </dsp:txBody>
      <dsp:txXfrm>
        <a:off x="3525171" y="499862"/>
        <a:ext cx="3089476" cy="1586610"/>
      </dsp:txXfrm>
    </dsp:sp>
    <dsp:sp modelId="{9EEDB575-DAE4-496E-9647-6BCE88F4F2CB}">
      <dsp:nvSpPr>
        <dsp:cNvPr id="0" name=""/>
        <dsp:cNvSpPr/>
      </dsp:nvSpPr>
      <dsp:spPr>
        <a:xfrm>
          <a:off x="7047174" y="10262"/>
          <a:ext cx="3089476" cy="489600"/>
        </a:xfrm>
        <a:prstGeom prst="rect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/>
            <a:t>5. Development Trends</a:t>
          </a:r>
        </a:p>
      </dsp:txBody>
      <dsp:txXfrm>
        <a:off x="7047174" y="10262"/>
        <a:ext cx="3089476" cy="489600"/>
      </dsp:txXfrm>
    </dsp:sp>
    <dsp:sp modelId="{83915998-E68F-4388-B3A8-95D211F8AA7E}">
      <dsp:nvSpPr>
        <dsp:cNvPr id="0" name=""/>
        <dsp:cNvSpPr/>
      </dsp:nvSpPr>
      <dsp:spPr>
        <a:xfrm>
          <a:off x="7047174" y="499862"/>
          <a:ext cx="3089476" cy="1586610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/>
            <a:t>Next-generation Li-ion cells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/>
            <a:t>New materials &amp; technologies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/>
            <a:t>Modern battery diagnostics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/>
            <a:t>Accelerated aging tests</a:t>
          </a:r>
        </a:p>
      </dsp:txBody>
      <dsp:txXfrm>
        <a:off x="7047174" y="499862"/>
        <a:ext cx="3089476" cy="15866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6" y="0"/>
            <a:ext cx="2949099" cy="498932"/>
          </a:xfrm>
          <a:prstGeom prst="rect">
            <a:avLst/>
          </a:prstGeom>
        </p:spPr>
        <p:txBody>
          <a:bodyPr vert="horz" lIns="90997" tIns="45498" rIns="90997" bIns="45498" rtlCol="0"/>
          <a:lstStyle>
            <a:lvl1pPr algn="l">
              <a:defRPr sz="1200"/>
            </a:lvl1pPr>
          </a:lstStyle>
          <a:p>
            <a:r>
              <a:rPr lang="de-DE"/>
              <a:t>Workshop - Lithium-Ionen-Batterien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4945" y="0"/>
            <a:ext cx="2949099" cy="498932"/>
          </a:xfrm>
          <a:prstGeom prst="rect">
            <a:avLst/>
          </a:prstGeom>
        </p:spPr>
        <p:txBody>
          <a:bodyPr vert="horz" lIns="90997" tIns="45498" rIns="90997" bIns="45498" rtlCol="0"/>
          <a:lstStyle>
            <a:lvl1pPr algn="r">
              <a:defRPr sz="1200"/>
            </a:lvl1pPr>
          </a:lstStyle>
          <a:p>
            <a:fld id="{504D5625-82EA-455C-936C-94F23D6B147D}" type="datetimeFigureOut">
              <a:rPr lang="de-DE" smtClean="0"/>
              <a:t>30.07.2018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6" y="9445174"/>
            <a:ext cx="2949099" cy="498932"/>
          </a:xfrm>
          <a:prstGeom prst="rect">
            <a:avLst/>
          </a:prstGeom>
        </p:spPr>
        <p:txBody>
          <a:bodyPr vert="horz" lIns="90997" tIns="45498" rIns="90997" bIns="45498" rtlCol="0" anchor="b"/>
          <a:lstStyle>
            <a:lvl1pPr algn="l">
              <a:defRPr sz="1200"/>
            </a:lvl1pPr>
          </a:lstStyle>
          <a:p>
            <a:r>
              <a:rPr lang="en-US"/>
              <a:t>(c) Peter Keil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4945" y="9445174"/>
            <a:ext cx="2949099" cy="498932"/>
          </a:xfrm>
          <a:prstGeom prst="rect">
            <a:avLst/>
          </a:prstGeom>
        </p:spPr>
        <p:txBody>
          <a:bodyPr vert="horz" lIns="90997" tIns="45498" rIns="90997" bIns="45498" rtlCol="0" anchor="b"/>
          <a:lstStyle>
            <a:lvl1pPr algn="r">
              <a:defRPr sz="1200"/>
            </a:lvl1pPr>
          </a:lstStyle>
          <a:p>
            <a:fld id="{E5BA1D11-B9B0-40C2-8C72-17E4A0CBAC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1829413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6" y="0"/>
            <a:ext cx="2949099" cy="498932"/>
          </a:xfrm>
          <a:prstGeom prst="rect">
            <a:avLst/>
          </a:prstGeom>
        </p:spPr>
        <p:txBody>
          <a:bodyPr vert="horz" lIns="90997" tIns="45498" rIns="90997" bIns="45498" rtlCol="0"/>
          <a:lstStyle>
            <a:lvl1pPr algn="l">
              <a:defRPr sz="1200"/>
            </a:lvl1pPr>
          </a:lstStyle>
          <a:p>
            <a:r>
              <a:rPr lang="de-DE"/>
              <a:t>Workshop - Lithium-Ionen-Batterien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4945" y="0"/>
            <a:ext cx="2949099" cy="498932"/>
          </a:xfrm>
          <a:prstGeom prst="rect">
            <a:avLst/>
          </a:prstGeom>
        </p:spPr>
        <p:txBody>
          <a:bodyPr vert="horz" lIns="90997" tIns="45498" rIns="90997" bIns="45498" rtlCol="0"/>
          <a:lstStyle>
            <a:lvl1pPr algn="r">
              <a:defRPr sz="1200"/>
            </a:lvl1pPr>
          </a:lstStyle>
          <a:p>
            <a:fld id="{0EF33E46-DA5D-4F51-A2CD-267A971B10C5}" type="datetimeFigureOut">
              <a:rPr lang="de-DE" smtClean="0"/>
              <a:t>30.07.2018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4600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97" tIns="45498" rIns="90997" bIns="4549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563" y="4785605"/>
            <a:ext cx="5444490" cy="3915488"/>
          </a:xfrm>
          <a:prstGeom prst="rect">
            <a:avLst/>
          </a:prstGeom>
        </p:spPr>
        <p:txBody>
          <a:bodyPr vert="horz" lIns="90997" tIns="45498" rIns="90997" bIns="45498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6" y="9445174"/>
            <a:ext cx="2949099" cy="498932"/>
          </a:xfrm>
          <a:prstGeom prst="rect">
            <a:avLst/>
          </a:prstGeom>
        </p:spPr>
        <p:txBody>
          <a:bodyPr vert="horz" lIns="90997" tIns="45498" rIns="90997" bIns="45498" rtlCol="0" anchor="b"/>
          <a:lstStyle>
            <a:lvl1pPr algn="l">
              <a:defRPr sz="1200"/>
            </a:lvl1pPr>
          </a:lstStyle>
          <a:p>
            <a:r>
              <a:rPr lang="en-US"/>
              <a:t>(c) Peter Keil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4945" y="9445174"/>
            <a:ext cx="2949099" cy="498932"/>
          </a:xfrm>
          <a:prstGeom prst="rect">
            <a:avLst/>
          </a:prstGeom>
        </p:spPr>
        <p:txBody>
          <a:bodyPr vert="horz" lIns="90997" tIns="45498" rIns="90997" bIns="45498" rtlCol="0" anchor="b"/>
          <a:lstStyle>
            <a:lvl1pPr algn="r">
              <a:defRPr sz="1200"/>
            </a:lvl1pPr>
          </a:lstStyle>
          <a:p>
            <a:fld id="{C8B52AF9-C108-42F2-9890-C1E618CCEF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360232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1897165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Tarascon</a:t>
            </a:r>
            <a:r>
              <a:rPr lang="de-DE" dirty="0"/>
              <a:t> Nature-Paper</a:t>
            </a:r>
          </a:p>
          <a:p>
            <a:r>
              <a:rPr lang="de-DE" dirty="0"/>
              <a:t>Möller Kompendium</a:t>
            </a:r>
            <a:r>
              <a:rPr lang="de-DE" baseline="0" dirty="0"/>
              <a:t> Li-Ionen-Batterien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396190432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http://hackaday.com/2014/09/13/tesla-model-s-battery-teardown/</a:t>
            </a:r>
          </a:p>
          <a:p>
            <a:r>
              <a:rPr lang="de-DE" dirty="0"/>
              <a:t>http://gmauthority.com/blog/gm/chevrolet/chevrolet-bolt-ev/2017-bolt/</a:t>
            </a:r>
          </a:p>
          <a:p>
            <a:r>
              <a:rPr lang="de-DE" dirty="0"/>
              <a:t>http://www.motortrend.com/news/details-bmw-i3-i8-electric-car-plans-revealed-66811/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136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Grundlagenworkshop - Lithium-Ionen-Batterien - hörbiger</a:t>
            </a:r>
          </a:p>
        </p:txBody>
      </p:sp>
    </p:spTree>
    <p:extLst>
      <p:ext uri="{BB962C8B-B14F-4D97-AF65-F5344CB8AC3E}">
        <p14:creationId xmlns:p14="http://schemas.microsoft.com/office/powerpoint/2010/main" val="365640702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http://insideevs.com/nissan-leaf-battery-nerdgasm/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137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Grundlagenworkshop - Lithium-Ionen-Batterien - hörbiger</a:t>
            </a:r>
          </a:p>
        </p:txBody>
      </p:sp>
    </p:spTree>
    <p:extLst>
      <p:ext uri="{BB962C8B-B14F-4D97-AF65-F5344CB8AC3E}">
        <p14:creationId xmlns:p14="http://schemas.microsoft.com/office/powerpoint/2010/main" val="7667306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8444">
              <a:defRPr/>
            </a:pPr>
            <a:r>
              <a:rPr lang="en-US" dirty="0"/>
              <a:t>[1]	K. </a:t>
            </a:r>
            <a:r>
              <a:rPr lang="en-US" dirty="0" err="1"/>
              <a:t>Edström</a:t>
            </a:r>
            <a:r>
              <a:rPr lang="en-US" dirty="0"/>
              <a:t>, T. </a:t>
            </a:r>
            <a:r>
              <a:rPr lang="en-US" dirty="0" err="1"/>
              <a:t>Gustafsson</a:t>
            </a:r>
            <a:r>
              <a:rPr lang="en-US" dirty="0"/>
              <a:t>, J.O. Thomas, The cathode–electrolyte interface in the Li-ion battery, </a:t>
            </a:r>
            <a:r>
              <a:rPr lang="en-US" dirty="0" err="1"/>
              <a:t>Electrochimica</a:t>
            </a:r>
            <a:r>
              <a:rPr lang="en-US" dirty="0"/>
              <a:t> </a:t>
            </a:r>
            <a:r>
              <a:rPr lang="en-US" dirty="0" err="1"/>
              <a:t>Acta</a:t>
            </a:r>
            <a:r>
              <a:rPr lang="en-US" dirty="0"/>
              <a:t> 50 (2-3) (2004) 397–403.</a:t>
            </a:r>
          </a:p>
          <a:p>
            <a:pPr defTabSz="918444">
              <a:defRPr/>
            </a:pPr>
            <a:endParaRPr lang="de-DE" dirty="0"/>
          </a:p>
          <a:p>
            <a:pPr defTabSz="918444">
              <a:defRPr/>
            </a:pPr>
            <a:r>
              <a:rPr lang="de-DE" strike="sngStrike" dirty="0"/>
              <a:t>[1]	M. Gauthier, T.J. </a:t>
            </a:r>
            <a:r>
              <a:rPr lang="de-DE" strike="sngStrike" dirty="0" err="1"/>
              <a:t>Carney</a:t>
            </a:r>
            <a:r>
              <a:rPr lang="de-DE" strike="sngStrike" dirty="0"/>
              <a:t>, A. </a:t>
            </a:r>
            <a:r>
              <a:rPr lang="de-DE" strike="sngStrike" dirty="0" err="1"/>
              <a:t>Grimaud</a:t>
            </a:r>
            <a:r>
              <a:rPr lang="de-DE" strike="sngStrike" dirty="0"/>
              <a:t>, L. Giordano, N. </a:t>
            </a:r>
            <a:r>
              <a:rPr lang="de-DE" strike="sngStrike" dirty="0" err="1"/>
              <a:t>Pour</a:t>
            </a:r>
            <a:r>
              <a:rPr lang="de-DE" strike="sngStrike" dirty="0"/>
              <a:t>, H.-H. Chang, D.P. </a:t>
            </a:r>
            <a:r>
              <a:rPr lang="de-DE" strike="sngStrike" dirty="0" err="1"/>
              <a:t>Fenning</a:t>
            </a:r>
            <a:r>
              <a:rPr lang="de-DE" strike="sngStrike" dirty="0"/>
              <a:t>, S.F. Lux, O. </a:t>
            </a:r>
            <a:r>
              <a:rPr lang="de-DE" strike="sngStrike" dirty="0" err="1"/>
              <a:t>Paschos</a:t>
            </a:r>
            <a:r>
              <a:rPr lang="de-DE" strike="sngStrike" dirty="0"/>
              <a:t>, C. Bauer, F. </a:t>
            </a:r>
            <a:r>
              <a:rPr lang="de-DE" strike="sngStrike" dirty="0" err="1"/>
              <a:t>Maglia</a:t>
            </a:r>
            <a:r>
              <a:rPr lang="de-DE" strike="sngStrike" dirty="0"/>
              <a:t>, S. </a:t>
            </a:r>
            <a:r>
              <a:rPr lang="de-DE" strike="sngStrike" dirty="0" err="1"/>
              <a:t>Lupart</a:t>
            </a:r>
            <a:r>
              <a:rPr lang="de-DE" strike="sngStrike" dirty="0"/>
              <a:t>, P. </a:t>
            </a:r>
            <a:r>
              <a:rPr lang="de-DE" strike="sngStrike" dirty="0" err="1"/>
              <a:t>Lamp</a:t>
            </a:r>
            <a:r>
              <a:rPr lang="de-DE" strike="sngStrike" dirty="0"/>
              <a:t>, Y. </a:t>
            </a:r>
            <a:r>
              <a:rPr lang="de-DE" strike="sngStrike" dirty="0" err="1"/>
              <a:t>Shao</a:t>
            </a:r>
            <a:r>
              <a:rPr lang="de-DE" strike="sngStrike" dirty="0"/>
              <a:t>-Horn, </a:t>
            </a:r>
            <a:r>
              <a:rPr lang="de-DE" strike="sngStrike" dirty="0" err="1"/>
              <a:t>Electrode-electrolyte</a:t>
            </a:r>
            <a:r>
              <a:rPr lang="de-DE" strike="sngStrike" dirty="0"/>
              <a:t> </a:t>
            </a:r>
            <a:r>
              <a:rPr lang="de-DE" strike="sngStrike" dirty="0" err="1"/>
              <a:t>interface</a:t>
            </a:r>
            <a:r>
              <a:rPr lang="de-DE" strike="sngStrike" dirty="0"/>
              <a:t> in Li-</a:t>
            </a:r>
            <a:r>
              <a:rPr lang="de-DE" strike="sngStrike" dirty="0" err="1"/>
              <a:t>ion</a:t>
            </a:r>
            <a:r>
              <a:rPr lang="de-DE" strike="sngStrike" dirty="0"/>
              <a:t> </a:t>
            </a:r>
            <a:r>
              <a:rPr lang="de-DE" strike="sngStrike" dirty="0" err="1"/>
              <a:t>batteries</a:t>
            </a:r>
            <a:r>
              <a:rPr lang="de-DE" strike="sngStrike" dirty="0"/>
              <a:t>: </a:t>
            </a:r>
            <a:r>
              <a:rPr lang="de-DE" strike="sngStrike" dirty="0" err="1"/>
              <a:t>current</a:t>
            </a:r>
            <a:r>
              <a:rPr lang="de-DE" strike="sngStrike" dirty="0"/>
              <a:t> </a:t>
            </a:r>
            <a:r>
              <a:rPr lang="de-DE" strike="sngStrike" dirty="0" err="1"/>
              <a:t>understanding</a:t>
            </a:r>
            <a:r>
              <a:rPr lang="de-DE" strike="sngStrike" dirty="0"/>
              <a:t> </a:t>
            </a:r>
            <a:r>
              <a:rPr lang="de-DE" strike="sngStrike" dirty="0" err="1"/>
              <a:t>and</a:t>
            </a:r>
            <a:r>
              <a:rPr lang="de-DE" strike="sngStrike" dirty="0"/>
              <a:t> </a:t>
            </a:r>
            <a:r>
              <a:rPr lang="de-DE" strike="sngStrike" dirty="0" err="1"/>
              <a:t>new</a:t>
            </a:r>
            <a:r>
              <a:rPr lang="de-DE" strike="sngStrike" dirty="0"/>
              <a:t> </a:t>
            </a:r>
            <a:r>
              <a:rPr lang="de-DE" strike="sngStrike" dirty="0" err="1"/>
              <a:t>insights</a:t>
            </a:r>
            <a:r>
              <a:rPr lang="de-DE" strike="sngStrike" dirty="0"/>
              <a:t>, The </a:t>
            </a:r>
            <a:r>
              <a:rPr lang="de-DE" strike="sngStrike" dirty="0" err="1"/>
              <a:t>journal</a:t>
            </a:r>
            <a:r>
              <a:rPr lang="de-DE" strike="sngStrike" dirty="0"/>
              <a:t> </a:t>
            </a:r>
            <a:r>
              <a:rPr lang="de-DE" strike="sngStrike" dirty="0" err="1"/>
              <a:t>of</a:t>
            </a:r>
            <a:r>
              <a:rPr lang="de-DE" strike="sngStrike" dirty="0"/>
              <a:t> </a:t>
            </a:r>
            <a:r>
              <a:rPr lang="de-DE" strike="sngStrike" dirty="0" err="1"/>
              <a:t>physical</a:t>
            </a:r>
            <a:r>
              <a:rPr lang="de-DE" strike="sngStrike" dirty="0"/>
              <a:t> </a:t>
            </a:r>
            <a:r>
              <a:rPr lang="de-DE" strike="sngStrike" dirty="0" err="1"/>
              <a:t>chemistry</a:t>
            </a:r>
            <a:r>
              <a:rPr lang="de-DE" strike="sngStrike" dirty="0"/>
              <a:t> </a:t>
            </a:r>
            <a:r>
              <a:rPr lang="de-DE" strike="sngStrike" dirty="0" err="1"/>
              <a:t>letters</a:t>
            </a:r>
            <a:r>
              <a:rPr lang="de-DE" strike="sngStrike" dirty="0"/>
              <a:t> 6 (22) (2015) 4653–4672.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138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Alterungsworkshop - torqueedo</a:t>
            </a:r>
          </a:p>
        </p:txBody>
      </p:sp>
    </p:spTree>
    <p:extLst>
      <p:ext uri="{BB962C8B-B14F-4D97-AF65-F5344CB8AC3E}">
        <p14:creationId xmlns:p14="http://schemas.microsoft.com/office/powerpoint/2010/main" val="333307619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8444">
              <a:defRPr/>
            </a:pPr>
            <a:r>
              <a:rPr lang="de-DE" dirty="0"/>
              <a:t>[1]	R. </a:t>
            </a:r>
            <a:r>
              <a:rPr lang="de-DE" dirty="0" err="1"/>
              <a:t>Kostecki</a:t>
            </a:r>
            <a:r>
              <a:rPr lang="de-DE" dirty="0"/>
              <a:t>, L. </a:t>
            </a:r>
            <a:r>
              <a:rPr lang="de-DE" dirty="0" err="1"/>
              <a:t>Norin</a:t>
            </a:r>
            <a:r>
              <a:rPr lang="de-DE" dirty="0"/>
              <a:t>, X. Song, F. </a:t>
            </a:r>
            <a:r>
              <a:rPr lang="de-DE" dirty="0" err="1"/>
              <a:t>McLarnon</a:t>
            </a:r>
            <a:r>
              <a:rPr lang="de-DE" dirty="0"/>
              <a:t>, </a:t>
            </a:r>
            <a:r>
              <a:rPr lang="de-DE" dirty="0" err="1"/>
              <a:t>Diagnostic</a:t>
            </a:r>
            <a:r>
              <a:rPr lang="de-DE" dirty="0"/>
              <a:t> Studies </a:t>
            </a:r>
            <a:r>
              <a:rPr lang="de-DE" dirty="0" err="1"/>
              <a:t>of</a:t>
            </a:r>
            <a:r>
              <a:rPr lang="de-DE" dirty="0"/>
              <a:t> Polyolefin Separators in High-Power Li-Ion Cells, J. </a:t>
            </a:r>
            <a:r>
              <a:rPr lang="de-DE" dirty="0" err="1"/>
              <a:t>Electrochem</a:t>
            </a:r>
            <a:r>
              <a:rPr lang="de-DE" dirty="0"/>
              <a:t>. </a:t>
            </a:r>
            <a:r>
              <a:rPr lang="de-DE" dirty="0" err="1"/>
              <a:t>Soc.</a:t>
            </a:r>
            <a:r>
              <a:rPr lang="de-DE" dirty="0"/>
              <a:t> 151 (4) (2004) A522-A526.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139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Alterungsworkshop - torqueedo</a:t>
            </a:r>
          </a:p>
        </p:txBody>
      </p:sp>
    </p:spTree>
    <p:extLst>
      <p:ext uri="{BB962C8B-B14F-4D97-AF65-F5344CB8AC3E}">
        <p14:creationId xmlns:p14="http://schemas.microsoft.com/office/powerpoint/2010/main" val="259928654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140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Alterungsworkshop - torqueedo</a:t>
            </a:r>
          </a:p>
        </p:txBody>
      </p:sp>
    </p:spTree>
    <p:extLst>
      <p:ext uri="{BB962C8B-B14F-4D97-AF65-F5344CB8AC3E}">
        <p14:creationId xmlns:p14="http://schemas.microsoft.com/office/powerpoint/2010/main" val="331181036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141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Alterungsworkshop - torqueedo</a:t>
            </a:r>
          </a:p>
        </p:txBody>
      </p:sp>
    </p:spTree>
    <p:extLst>
      <p:ext uri="{BB962C8B-B14F-4D97-AF65-F5344CB8AC3E}">
        <p14:creationId xmlns:p14="http://schemas.microsoft.com/office/powerpoint/2010/main" val="101938854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142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294063612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143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263385967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145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Alterungsworkshop - torqueedo</a:t>
            </a:r>
          </a:p>
        </p:txBody>
      </p:sp>
    </p:spTree>
    <p:extLst>
      <p:ext uri="{BB962C8B-B14F-4D97-AF65-F5344CB8AC3E}">
        <p14:creationId xmlns:p14="http://schemas.microsoft.com/office/powerpoint/2010/main" val="268020743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146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Alterungsworkshop - torqueedo</a:t>
            </a:r>
          </a:p>
        </p:txBody>
      </p:sp>
    </p:spTree>
    <p:extLst>
      <p:ext uri="{BB962C8B-B14F-4D97-AF65-F5344CB8AC3E}">
        <p14:creationId xmlns:p14="http://schemas.microsoft.com/office/powerpoint/2010/main" val="386250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eigene Fotos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1715208329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147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Alterungsworkshop - torqueedo</a:t>
            </a:r>
          </a:p>
        </p:txBody>
      </p:sp>
    </p:spTree>
    <p:extLst>
      <p:ext uri="{BB962C8B-B14F-4D97-AF65-F5344CB8AC3E}">
        <p14:creationId xmlns:p14="http://schemas.microsoft.com/office/powerpoint/2010/main" val="241353097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</a:t>
            </a:r>
            <a:r>
              <a:rPr lang="de-DE" dirty="0" err="1"/>
              <a:t>Umicore</a:t>
            </a:r>
            <a:r>
              <a:rPr lang="de-DE" dirty="0"/>
              <a:t> (S. </a:t>
            </a:r>
            <a:r>
              <a:rPr lang="de-DE" dirty="0" err="1"/>
              <a:t>Levasseur</a:t>
            </a:r>
            <a:r>
              <a:rPr lang="de-DE" dirty="0"/>
              <a:t>)</a:t>
            </a:r>
            <a:r>
              <a:rPr lang="de-DE" baseline="0" dirty="0"/>
              <a:t> – </a:t>
            </a:r>
            <a:r>
              <a:rPr lang="de-DE" baseline="0" dirty="0" err="1"/>
              <a:t>Insights</a:t>
            </a:r>
            <a:r>
              <a:rPr lang="de-DE" baseline="0" dirty="0"/>
              <a:t> </a:t>
            </a:r>
            <a:r>
              <a:rPr lang="de-DE" baseline="0" dirty="0" err="1"/>
              <a:t>into</a:t>
            </a:r>
            <a:r>
              <a:rPr lang="de-DE" baseline="0" dirty="0"/>
              <a:t> NMC </a:t>
            </a:r>
            <a:r>
              <a:rPr lang="de-DE" baseline="0" dirty="0" err="1"/>
              <a:t>degradation</a:t>
            </a:r>
            <a:r>
              <a:rPr lang="de-DE" baseline="0" dirty="0"/>
              <a:t> </a:t>
            </a:r>
            <a:r>
              <a:rPr lang="de-DE" baseline="0" dirty="0" err="1"/>
              <a:t>processes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high </a:t>
            </a:r>
            <a:r>
              <a:rPr lang="de-DE" baseline="0" dirty="0" err="1"/>
              <a:t>energy</a:t>
            </a:r>
            <a:r>
              <a:rPr lang="de-DE" baseline="0" dirty="0"/>
              <a:t> </a:t>
            </a:r>
            <a:r>
              <a:rPr lang="de-DE" baseline="0" dirty="0" err="1"/>
              <a:t>systems</a:t>
            </a:r>
            <a:r>
              <a:rPr lang="de-DE" baseline="0" dirty="0"/>
              <a:t>: </a:t>
            </a:r>
            <a:r>
              <a:rPr lang="de-DE" baseline="0" dirty="0" err="1"/>
              <a:t>How</a:t>
            </a:r>
            <a:r>
              <a:rPr lang="de-DE" baseline="0" dirty="0"/>
              <a:t> </a:t>
            </a:r>
            <a:r>
              <a:rPr lang="de-DE" baseline="0" dirty="0" err="1"/>
              <a:t>far</a:t>
            </a:r>
            <a:r>
              <a:rPr lang="de-DE" baseline="0" dirty="0"/>
              <a:t> </a:t>
            </a:r>
            <a:r>
              <a:rPr lang="de-DE" baseline="0" dirty="0" err="1"/>
              <a:t>can</a:t>
            </a:r>
            <a:r>
              <a:rPr lang="de-DE" baseline="0" dirty="0"/>
              <a:t> </a:t>
            </a:r>
            <a:r>
              <a:rPr lang="de-DE" baseline="0" dirty="0" err="1"/>
              <a:t>we</a:t>
            </a:r>
            <a:r>
              <a:rPr lang="de-DE" baseline="0" dirty="0"/>
              <a:t> push?</a:t>
            </a:r>
          </a:p>
          <a:p>
            <a:r>
              <a:rPr lang="de-DE" baseline="0" dirty="0"/>
              <a:t>AABC Europe, Mainz, 2017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148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404587654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Bilderquelle: 3M (J. Kaiser et al.)</a:t>
            </a:r>
            <a:r>
              <a:rPr lang="de-DE" baseline="0" dirty="0"/>
              <a:t> – </a:t>
            </a:r>
            <a:r>
              <a:rPr lang="de-DE" baseline="0" dirty="0" err="1"/>
              <a:t>Commercialization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Silicon </a:t>
            </a:r>
            <a:r>
              <a:rPr lang="de-DE" baseline="0" dirty="0" err="1"/>
              <a:t>Anodes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Electric</a:t>
            </a:r>
            <a:r>
              <a:rPr lang="de-DE" baseline="0" dirty="0"/>
              <a:t> </a:t>
            </a:r>
            <a:r>
              <a:rPr lang="de-DE" baseline="0" dirty="0" err="1"/>
              <a:t>Vehicle</a:t>
            </a:r>
            <a:r>
              <a:rPr lang="de-DE" baseline="0" dirty="0"/>
              <a:t> </a:t>
            </a:r>
            <a:r>
              <a:rPr lang="de-DE" baseline="0" dirty="0" err="1"/>
              <a:t>Applications</a:t>
            </a:r>
            <a:endParaRPr lang="de-DE" baseline="0" dirty="0"/>
          </a:p>
          <a:p>
            <a:r>
              <a:rPr lang="de-DE" baseline="0" dirty="0"/>
              <a:t>AABC Europe, Mainz, 2017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149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172550624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Battery</a:t>
            </a:r>
            <a:r>
              <a:rPr lang="de-DE" baseline="0" dirty="0"/>
              <a:t> University, Samsung Roadmap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150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220894530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J. Janek – Solid State </a:t>
            </a:r>
            <a:r>
              <a:rPr lang="de-DE" dirty="0" err="1"/>
              <a:t>Batteries</a:t>
            </a:r>
            <a:r>
              <a:rPr lang="de-DE" dirty="0"/>
              <a:t> – </a:t>
            </a:r>
            <a:r>
              <a:rPr lang="de-DE" dirty="0" err="1"/>
              <a:t>Cell</a:t>
            </a:r>
            <a:r>
              <a:rPr lang="de-DE" dirty="0"/>
              <a:t> </a:t>
            </a:r>
            <a:r>
              <a:rPr lang="de-DE" dirty="0" err="1"/>
              <a:t>concepts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electrodes</a:t>
            </a:r>
            <a:r>
              <a:rPr lang="de-DE" dirty="0"/>
              <a:t>  - AABC Europe (Mainz)</a:t>
            </a:r>
            <a:r>
              <a:rPr lang="de-DE" baseline="0" dirty="0"/>
              <a:t> 2017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151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945028253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nach </a:t>
            </a:r>
            <a:r>
              <a:rPr lang="de-DE" dirty="0" err="1"/>
              <a:t>Tarascon</a:t>
            </a:r>
            <a:r>
              <a:rPr lang="de-DE" dirty="0"/>
              <a:t>, Nature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152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3090503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9968">
              <a:defRPr/>
            </a:pPr>
            <a:r>
              <a:rPr lang="en-US" dirty="0"/>
              <a:t>N. Nitta, F. Wu, J.T. Lee, G. </a:t>
            </a:r>
            <a:r>
              <a:rPr lang="en-US" dirty="0" err="1"/>
              <a:t>Yushin</a:t>
            </a:r>
            <a:r>
              <a:rPr lang="en-US" dirty="0"/>
              <a:t>, Li-ion battery materials: Present and future, Materials Today 18 (5) (2015) 252–264.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1497901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9968">
              <a:defRPr/>
            </a:pPr>
            <a:r>
              <a:rPr lang="de-DE" dirty="0"/>
              <a:t>Möller – Kompendium: Li-Ionen-Batterie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1743533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9968">
              <a:defRPr/>
            </a:pPr>
            <a:r>
              <a:rPr lang="de-DE" dirty="0"/>
              <a:t>Zahlenwerte prüfen: (~30%), (bis zu 50%)</a:t>
            </a:r>
          </a:p>
          <a:p>
            <a:pPr defTabSz="909968">
              <a:defRPr/>
            </a:pPr>
            <a:endParaRPr lang="de-DE" dirty="0"/>
          </a:p>
          <a:p>
            <a:pPr defTabSz="909968"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2443516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Dreamliner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battery</a:t>
            </a:r>
            <a:r>
              <a:rPr lang="de-DE" baseline="0" dirty="0" smtClean="0"/>
              <a:t> Bild:  Public Domain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5680873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Typische Annahme: </a:t>
            </a:r>
            <a:r>
              <a:rPr lang="de-DE" dirty="0" err="1"/>
              <a:t>Votrag</a:t>
            </a:r>
            <a:r>
              <a:rPr lang="de-DE" dirty="0"/>
              <a:t> Harry Döring AABC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9039246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9968">
              <a:defRPr/>
            </a:pPr>
            <a:r>
              <a:rPr lang="en-US" dirty="0">
                <a:latin typeface="TUM Neue Helvetica 55 Regular" pitchFamily="34" charset="0"/>
                <a:ea typeface="ＭＳ Ｐゴシック" pitchFamily="6" charset="-128"/>
                <a:cs typeface="TUM Neue Helvetica 55 Regular" pitchFamily="34" charset="0"/>
              </a:rPr>
              <a:t>Doughty, D.H.; </a:t>
            </a:r>
            <a:r>
              <a:rPr lang="en-US" dirty="0" err="1">
                <a:latin typeface="TUM Neue Helvetica 55 Regular" pitchFamily="34" charset="0"/>
                <a:ea typeface="ＭＳ Ｐゴシック" pitchFamily="6" charset="-128"/>
                <a:cs typeface="TUM Neue Helvetica 55 Regular" pitchFamily="34" charset="0"/>
              </a:rPr>
              <a:t>Pesaran</a:t>
            </a:r>
            <a:r>
              <a:rPr lang="en-US" dirty="0">
                <a:latin typeface="TUM Neue Helvetica 55 Regular" pitchFamily="34" charset="0"/>
                <a:ea typeface="ＭＳ Ｐゴシック" pitchFamily="6" charset="-128"/>
                <a:cs typeface="TUM Neue Helvetica 55 Regular" pitchFamily="34" charset="0"/>
              </a:rPr>
              <a:t>, A.A.: Vehicle Battery Safety Roadmap Guidance, NREL/SR-5400-54404, 2012</a:t>
            </a:r>
            <a:endParaRPr lang="de-DE" dirty="0">
              <a:latin typeface="TUM Neue Helvetica 55 Regular" pitchFamily="34" charset="0"/>
              <a:ea typeface="ＭＳ Ｐゴシック" pitchFamily="6" charset="-128"/>
              <a:cs typeface="TUM Neue Helvetica 55 Regular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3850599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Battery</a:t>
            </a:r>
            <a:r>
              <a:rPr lang="de-DE" dirty="0"/>
              <a:t> </a:t>
            </a:r>
            <a:r>
              <a:rPr lang="de-DE"/>
              <a:t>University Schulung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2349342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3905328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36352315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Grundlagenworkshop - Lithium-Ionen-Batterien - hörbiger</a:t>
            </a:r>
          </a:p>
        </p:txBody>
      </p:sp>
    </p:spTree>
    <p:extLst>
      <p:ext uri="{BB962C8B-B14F-4D97-AF65-F5344CB8AC3E}">
        <p14:creationId xmlns:p14="http://schemas.microsoft.com/office/powerpoint/2010/main" val="33765635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http://insideevs.com/nissan-leaf-battery-nerdgasm/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19193613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Grundlagenworkshop - Lithium-Ionen-Batterien - hörbiger</a:t>
            </a:r>
          </a:p>
        </p:txBody>
      </p:sp>
    </p:spTree>
    <p:extLst>
      <p:ext uri="{BB962C8B-B14F-4D97-AF65-F5344CB8AC3E}">
        <p14:creationId xmlns:p14="http://schemas.microsoft.com/office/powerpoint/2010/main" val="27006966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Grundlagenworkshop - Lithium-Ionen-Batterien - hörbiger</a:t>
            </a:r>
          </a:p>
        </p:txBody>
      </p:sp>
    </p:spTree>
    <p:extLst>
      <p:ext uri="{BB962C8B-B14F-4D97-AF65-F5344CB8AC3E}">
        <p14:creationId xmlns:p14="http://schemas.microsoft.com/office/powerpoint/2010/main" val="33995923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Grundlagenworkshop - Lithium-Ionen-Batterien - hörbiger</a:t>
            </a:r>
          </a:p>
        </p:txBody>
      </p:sp>
    </p:spTree>
    <p:extLst>
      <p:ext uri="{BB962C8B-B14F-4D97-AF65-F5344CB8AC3E}">
        <p14:creationId xmlns:p14="http://schemas.microsoft.com/office/powerpoint/2010/main" val="23835496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Grundlagenworkshop - Lithium-Ionen-Batterien - hörbiger</a:t>
            </a:r>
          </a:p>
        </p:txBody>
      </p:sp>
    </p:spTree>
    <p:extLst>
      <p:ext uri="{BB962C8B-B14F-4D97-AF65-F5344CB8AC3E}">
        <p14:creationId xmlns:p14="http://schemas.microsoft.com/office/powerpoint/2010/main" val="37721219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36171733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27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28860568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28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27397454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29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2647256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1937200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30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39466254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31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22667919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65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21977744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66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Alterungsworkshop - torqueedo</a:t>
            </a:r>
          </a:p>
        </p:txBody>
      </p:sp>
    </p:spTree>
    <p:extLst>
      <p:ext uri="{BB962C8B-B14F-4D97-AF65-F5344CB8AC3E}">
        <p14:creationId xmlns:p14="http://schemas.microsoft.com/office/powerpoint/2010/main" val="17044394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8444">
              <a:defRPr/>
            </a:pPr>
            <a:endParaRPr lang="de-DE" dirty="0" smtClean="0"/>
          </a:p>
          <a:p>
            <a:pPr defTabSz="918444">
              <a:defRPr/>
            </a:pPr>
            <a:r>
              <a:rPr lang="de-DE" dirty="0" err="1" smtClean="0"/>
              <a:t>Birkl</a:t>
            </a:r>
            <a:r>
              <a:rPr lang="de-DE" dirty="0" smtClean="0"/>
              <a:t>: </a:t>
            </a:r>
            <a:r>
              <a:rPr lang="de-DE" dirty="0"/>
              <a:t>Degradation </a:t>
            </a:r>
            <a:r>
              <a:rPr lang="de-DE" dirty="0" err="1"/>
              <a:t>diagnostics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lithium</a:t>
            </a:r>
            <a:r>
              <a:rPr lang="de-DE" dirty="0"/>
              <a:t> </a:t>
            </a:r>
            <a:r>
              <a:rPr lang="de-DE" dirty="0" err="1"/>
              <a:t>ion</a:t>
            </a:r>
            <a:r>
              <a:rPr lang="de-DE" dirty="0"/>
              <a:t> </a:t>
            </a:r>
            <a:r>
              <a:rPr lang="de-DE" dirty="0" err="1"/>
              <a:t>cells</a:t>
            </a:r>
            <a:r>
              <a:rPr lang="de-DE" dirty="0"/>
              <a:t>, </a:t>
            </a:r>
            <a:r>
              <a:rPr lang="en-US" dirty="0"/>
              <a:t>Journal of Power Sources 341 (2017) 373-386</a:t>
            </a:r>
            <a:endParaRPr lang="de-DE" dirty="0" smtClean="0"/>
          </a:p>
          <a:p>
            <a:pPr defTabSz="918444">
              <a:defRPr/>
            </a:pPr>
            <a:r>
              <a:rPr lang="de-DE" dirty="0" smtClean="0"/>
              <a:t>[</a:t>
            </a:r>
            <a:r>
              <a:rPr lang="de-DE" dirty="0"/>
              <a:t>1]	Y. </a:t>
            </a:r>
            <a:r>
              <a:rPr lang="de-DE" dirty="0" err="1"/>
              <a:t>Merla</a:t>
            </a:r>
            <a:r>
              <a:rPr lang="de-DE" dirty="0"/>
              <a:t>, B. Wu, V. </a:t>
            </a:r>
            <a:r>
              <a:rPr lang="de-DE" dirty="0" err="1"/>
              <a:t>Yufit</a:t>
            </a:r>
            <a:r>
              <a:rPr lang="de-DE" dirty="0"/>
              <a:t>, N.P. Brandon, R.F. Martinez-</a:t>
            </a:r>
            <a:r>
              <a:rPr lang="de-DE" dirty="0" err="1"/>
              <a:t>Botas</a:t>
            </a:r>
            <a:r>
              <a:rPr lang="de-DE" dirty="0"/>
              <a:t>, G.J. Offer, </a:t>
            </a:r>
            <a:r>
              <a:rPr lang="de-DE" dirty="0" err="1"/>
              <a:t>Novel</a:t>
            </a:r>
            <a:r>
              <a:rPr lang="de-DE" dirty="0"/>
              <a:t>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differential thermal </a:t>
            </a:r>
            <a:r>
              <a:rPr lang="de-DE" dirty="0" err="1"/>
              <a:t>voltammetry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an in-</a:t>
            </a:r>
            <a:r>
              <a:rPr lang="de-DE" dirty="0" err="1"/>
              <a:t>depth</a:t>
            </a:r>
            <a:r>
              <a:rPr lang="de-DE" dirty="0"/>
              <a:t> </a:t>
            </a:r>
            <a:r>
              <a:rPr lang="de-DE" dirty="0" err="1"/>
              <a:t>state-of-health</a:t>
            </a:r>
            <a:r>
              <a:rPr lang="de-DE" dirty="0"/>
              <a:t> </a:t>
            </a:r>
            <a:r>
              <a:rPr lang="de-DE" dirty="0" err="1"/>
              <a:t>diagnosis</a:t>
            </a:r>
            <a:r>
              <a:rPr lang="de-DE" dirty="0"/>
              <a:t> </a:t>
            </a:r>
            <a:r>
              <a:rPr lang="de-DE" dirty="0" err="1"/>
              <a:t>method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lithium-</a:t>
            </a:r>
            <a:r>
              <a:rPr lang="de-DE" dirty="0" err="1"/>
              <a:t>ion</a:t>
            </a:r>
            <a:r>
              <a:rPr lang="de-DE" dirty="0"/>
              <a:t> </a:t>
            </a:r>
            <a:r>
              <a:rPr lang="de-DE" dirty="0" err="1"/>
              <a:t>batteries</a:t>
            </a:r>
            <a:r>
              <a:rPr lang="de-DE" dirty="0"/>
              <a:t>, Journal </a:t>
            </a:r>
            <a:r>
              <a:rPr lang="de-DE" dirty="0" err="1"/>
              <a:t>of</a:t>
            </a:r>
            <a:r>
              <a:rPr lang="de-DE" dirty="0"/>
              <a:t> Power </a:t>
            </a:r>
            <a:r>
              <a:rPr lang="de-DE" dirty="0" err="1"/>
              <a:t>Sources</a:t>
            </a:r>
            <a:r>
              <a:rPr lang="de-DE" dirty="0"/>
              <a:t> 307 (2016) 308–319.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67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Alterungsworkshop - torqueedo</a:t>
            </a:r>
          </a:p>
        </p:txBody>
      </p:sp>
    </p:spTree>
    <p:extLst>
      <p:ext uri="{BB962C8B-B14F-4D97-AF65-F5344CB8AC3E}">
        <p14:creationId xmlns:p14="http://schemas.microsoft.com/office/powerpoint/2010/main" val="16684092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8444">
              <a:defRPr/>
            </a:pPr>
            <a:r>
              <a:rPr lang="en-US" dirty="0"/>
              <a:t>[1]	T. Joshi, K. </a:t>
            </a:r>
            <a:r>
              <a:rPr lang="en-US" dirty="0" err="1"/>
              <a:t>Eom</a:t>
            </a:r>
            <a:r>
              <a:rPr lang="en-US" dirty="0"/>
              <a:t>, G. </a:t>
            </a:r>
            <a:r>
              <a:rPr lang="en-US" dirty="0" err="1"/>
              <a:t>Yushin</a:t>
            </a:r>
            <a:r>
              <a:rPr lang="en-US" dirty="0"/>
              <a:t>, T.F. Fuller, Effects of Dissolved Transition Metals on the Electrochemical Performance and SEI Growth in Lithium-Ion Batteries, Journal of the Electrochemical Society 161 (12) (2014) A1915-A1921.</a:t>
            </a:r>
          </a:p>
          <a:p>
            <a:pPr defTabSz="918444">
              <a:defRPr/>
            </a:pPr>
            <a:endParaRPr lang="de-DE" dirty="0"/>
          </a:p>
          <a:p>
            <a:pPr defTabSz="918444">
              <a:defRPr/>
            </a:pPr>
            <a:r>
              <a:rPr lang="de-DE" strike="sngStrike" dirty="0"/>
              <a:t>[1]	M. Gauthier, T.J. </a:t>
            </a:r>
            <a:r>
              <a:rPr lang="de-DE" strike="sngStrike" dirty="0" err="1"/>
              <a:t>Carney</a:t>
            </a:r>
            <a:r>
              <a:rPr lang="de-DE" strike="sngStrike" dirty="0"/>
              <a:t>, A. </a:t>
            </a:r>
            <a:r>
              <a:rPr lang="de-DE" strike="sngStrike" dirty="0" err="1"/>
              <a:t>Grimaud</a:t>
            </a:r>
            <a:r>
              <a:rPr lang="de-DE" strike="sngStrike" dirty="0"/>
              <a:t>, L. Giordano, N. </a:t>
            </a:r>
            <a:r>
              <a:rPr lang="de-DE" strike="sngStrike" dirty="0" err="1"/>
              <a:t>Pour</a:t>
            </a:r>
            <a:r>
              <a:rPr lang="de-DE" strike="sngStrike" dirty="0"/>
              <a:t>, H.-H. Chang, D.P. </a:t>
            </a:r>
            <a:r>
              <a:rPr lang="de-DE" strike="sngStrike" dirty="0" err="1"/>
              <a:t>Fenning</a:t>
            </a:r>
            <a:r>
              <a:rPr lang="de-DE" strike="sngStrike" dirty="0"/>
              <a:t>, S.F. Lux, O. </a:t>
            </a:r>
            <a:r>
              <a:rPr lang="de-DE" strike="sngStrike" dirty="0" err="1"/>
              <a:t>Paschos</a:t>
            </a:r>
            <a:r>
              <a:rPr lang="de-DE" strike="sngStrike" dirty="0"/>
              <a:t>, C. Bauer, F. </a:t>
            </a:r>
            <a:r>
              <a:rPr lang="de-DE" strike="sngStrike" dirty="0" err="1"/>
              <a:t>Maglia</a:t>
            </a:r>
            <a:r>
              <a:rPr lang="de-DE" strike="sngStrike" dirty="0"/>
              <a:t>, S. </a:t>
            </a:r>
            <a:r>
              <a:rPr lang="de-DE" strike="sngStrike" dirty="0" err="1"/>
              <a:t>Lupart</a:t>
            </a:r>
            <a:r>
              <a:rPr lang="de-DE" strike="sngStrike" dirty="0"/>
              <a:t>, P. </a:t>
            </a:r>
            <a:r>
              <a:rPr lang="de-DE" strike="sngStrike" dirty="0" err="1"/>
              <a:t>Lamp</a:t>
            </a:r>
            <a:r>
              <a:rPr lang="de-DE" strike="sngStrike" dirty="0"/>
              <a:t>, Y. </a:t>
            </a:r>
            <a:r>
              <a:rPr lang="de-DE" strike="sngStrike" dirty="0" err="1"/>
              <a:t>Shao</a:t>
            </a:r>
            <a:r>
              <a:rPr lang="de-DE" strike="sngStrike" dirty="0"/>
              <a:t>-Horn, </a:t>
            </a:r>
            <a:r>
              <a:rPr lang="de-DE" strike="sngStrike" dirty="0" err="1"/>
              <a:t>Electrode-electrolyte</a:t>
            </a:r>
            <a:r>
              <a:rPr lang="de-DE" strike="sngStrike" dirty="0"/>
              <a:t> </a:t>
            </a:r>
            <a:r>
              <a:rPr lang="de-DE" strike="sngStrike" dirty="0" err="1"/>
              <a:t>interface</a:t>
            </a:r>
            <a:r>
              <a:rPr lang="de-DE" strike="sngStrike" dirty="0"/>
              <a:t> in Li-</a:t>
            </a:r>
            <a:r>
              <a:rPr lang="de-DE" strike="sngStrike" dirty="0" err="1"/>
              <a:t>ion</a:t>
            </a:r>
            <a:r>
              <a:rPr lang="de-DE" strike="sngStrike" dirty="0"/>
              <a:t> </a:t>
            </a:r>
            <a:r>
              <a:rPr lang="de-DE" strike="sngStrike" dirty="0" err="1"/>
              <a:t>batteries</a:t>
            </a:r>
            <a:r>
              <a:rPr lang="de-DE" strike="sngStrike" dirty="0"/>
              <a:t>: </a:t>
            </a:r>
            <a:r>
              <a:rPr lang="de-DE" strike="sngStrike" dirty="0" err="1"/>
              <a:t>current</a:t>
            </a:r>
            <a:r>
              <a:rPr lang="de-DE" strike="sngStrike" dirty="0"/>
              <a:t> </a:t>
            </a:r>
            <a:r>
              <a:rPr lang="de-DE" strike="sngStrike" dirty="0" err="1"/>
              <a:t>understanding</a:t>
            </a:r>
            <a:r>
              <a:rPr lang="de-DE" strike="sngStrike" dirty="0"/>
              <a:t> </a:t>
            </a:r>
            <a:r>
              <a:rPr lang="de-DE" strike="sngStrike" dirty="0" err="1"/>
              <a:t>and</a:t>
            </a:r>
            <a:r>
              <a:rPr lang="de-DE" strike="sngStrike" dirty="0"/>
              <a:t> </a:t>
            </a:r>
            <a:r>
              <a:rPr lang="de-DE" strike="sngStrike" dirty="0" err="1"/>
              <a:t>new</a:t>
            </a:r>
            <a:r>
              <a:rPr lang="de-DE" strike="sngStrike" dirty="0"/>
              <a:t> </a:t>
            </a:r>
            <a:r>
              <a:rPr lang="de-DE" strike="sngStrike" dirty="0" err="1"/>
              <a:t>insights</a:t>
            </a:r>
            <a:r>
              <a:rPr lang="de-DE" strike="sngStrike" dirty="0"/>
              <a:t>, The </a:t>
            </a:r>
            <a:r>
              <a:rPr lang="de-DE" strike="sngStrike" dirty="0" err="1"/>
              <a:t>journal</a:t>
            </a:r>
            <a:r>
              <a:rPr lang="de-DE" strike="sngStrike" dirty="0"/>
              <a:t> </a:t>
            </a:r>
            <a:r>
              <a:rPr lang="de-DE" strike="sngStrike" dirty="0" err="1"/>
              <a:t>of</a:t>
            </a:r>
            <a:r>
              <a:rPr lang="de-DE" strike="sngStrike" dirty="0"/>
              <a:t> </a:t>
            </a:r>
            <a:r>
              <a:rPr lang="de-DE" strike="sngStrike" dirty="0" err="1"/>
              <a:t>physical</a:t>
            </a:r>
            <a:r>
              <a:rPr lang="de-DE" strike="sngStrike" dirty="0"/>
              <a:t> </a:t>
            </a:r>
            <a:r>
              <a:rPr lang="de-DE" strike="sngStrike" dirty="0" err="1"/>
              <a:t>chemistry</a:t>
            </a:r>
            <a:r>
              <a:rPr lang="de-DE" strike="sngStrike" dirty="0"/>
              <a:t> </a:t>
            </a:r>
            <a:r>
              <a:rPr lang="de-DE" strike="sngStrike" dirty="0" err="1"/>
              <a:t>letters</a:t>
            </a:r>
            <a:r>
              <a:rPr lang="de-DE" strike="sngStrike" dirty="0"/>
              <a:t> 6 (22) (2015) 4653–4672.</a:t>
            </a:r>
          </a:p>
          <a:p>
            <a:pPr defTabSz="918444">
              <a:defRPr/>
            </a:pPr>
            <a:endParaRPr lang="de-DE" dirty="0"/>
          </a:p>
          <a:p>
            <a:pPr defTabSz="918444">
              <a:defRPr/>
            </a:pPr>
            <a:r>
              <a:rPr lang="de-DE" dirty="0"/>
              <a:t>Passivschichtbildung: Solid </a:t>
            </a:r>
            <a:r>
              <a:rPr lang="de-DE" dirty="0" err="1"/>
              <a:t>Electrolyte</a:t>
            </a:r>
            <a:r>
              <a:rPr lang="de-DE" dirty="0"/>
              <a:t> Interphase (SEI)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68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Alterungsworkshop - torqueedo</a:t>
            </a:r>
          </a:p>
        </p:txBody>
      </p:sp>
    </p:spTree>
    <p:extLst>
      <p:ext uri="{BB962C8B-B14F-4D97-AF65-F5344CB8AC3E}">
        <p14:creationId xmlns:p14="http://schemas.microsoft.com/office/powerpoint/2010/main" val="31846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8444">
              <a:defRPr/>
            </a:pPr>
            <a:r>
              <a:rPr lang="de-DE" dirty="0" smtClean="0"/>
              <a:t>[1]	S. </a:t>
            </a:r>
            <a:r>
              <a:rPr lang="de-DE" dirty="0" err="1" smtClean="0"/>
              <a:t>Malmgren</a:t>
            </a:r>
            <a:r>
              <a:rPr lang="de-DE" dirty="0" smtClean="0"/>
              <a:t>, K. </a:t>
            </a:r>
            <a:r>
              <a:rPr lang="de-DE" dirty="0" err="1" smtClean="0"/>
              <a:t>Ciosek</a:t>
            </a:r>
            <a:r>
              <a:rPr lang="de-DE" dirty="0" smtClean="0"/>
              <a:t>, M. </a:t>
            </a:r>
            <a:r>
              <a:rPr lang="de-DE" dirty="0" err="1" smtClean="0"/>
              <a:t>Hahlin</a:t>
            </a:r>
            <a:r>
              <a:rPr lang="de-DE" dirty="0" smtClean="0"/>
              <a:t>, T. Gustafsson, M. </a:t>
            </a:r>
            <a:r>
              <a:rPr lang="de-DE" dirty="0" err="1" smtClean="0"/>
              <a:t>Gorgoi</a:t>
            </a:r>
            <a:r>
              <a:rPr lang="de-DE" dirty="0" smtClean="0"/>
              <a:t>, H. </a:t>
            </a:r>
            <a:r>
              <a:rPr lang="de-DE" dirty="0" err="1" smtClean="0"/>
              <a:t>Rensmo</a:t>
            </a:r>
            <a:r>
              <a:rPr lang="de-DE" dirty="0" smtClean="0"/>
              <a:t>, K. </a:t>
            </a:r>
            <a:r>
              <a:rPr lang="de-DE" dirty="0" err="1" smtClean="0"/>
              <a:t>Edström</a:t>
            </a:r>
            <a:r>
              <a:rPr lang="de-DE" dirty="0" smtClean="0"/>
              <a:t>, </a:t>
            </a:r>
            <a:r>
              <a:rPr lang="de-DE" dirty="0" err="1" smtClean="0"/>
              <a:t>Comparing</a:t>
            </a:r>
            <a:r>
              <a:rPr lang="de-DE" dirty="0" smtClean="0"/>
              <a:t> </a:t>
            </a:r>
            <a:r>
              <a:rPr lang="de-DE" dirty="0" err="1" smtClean="0"/>
              <a:t>anode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cathode</a:t>
            </a:r>
            <a:r>
              <a:rPr lang="de-DE" dirty="0" smtClean="0"/>
              <a:t> </a:t>
            </a:r>
            <a:r>
              <a:rPr lang="de-DE" dirty="0" err="1" smtClean="0"/>
              <a:t>electrode</a:t>
            </a:r>
            <a:r>
              <a:rPr lang="de-DE" dirty="0" smtClean="0"/>
              <a:t>/</a:t>
            </a:r>
            <a:r>
              <a:rPr lang="de-DE" dirty="0" err="1" smtClean="0"/>
              <a:t>electrolyte</a:t>
            </a:r>
            <a:r>
              <a:rPr lang="de-DE" dirty="0" smtClean="0"/>
              <a:t> </a:t>
            </a:r>
            <a:r>
              <a:rPr lang="de-DE" dirty="0" err="1" smtClean="0"/>
              <a:t>interface</a:t>
            </a:r>
            <a:r>
              <a:rPr lang="de-DE" dirty="0" smtClean="0"/>
              <a:t> </a:t>
            </a:r>
            <a:r>
              <a:rPr lang="de-DE" dirty="0" err="1" smtClean="0"/>
              <a:t>composition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morphology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soft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hard</a:t>
            </a:r>
            <a:r>
              <a:rPr lang="de-DE" dirty="0" smtClean="0"/>
              <a:t> 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photoelectron</a:t>
            </a:r>
            <a:r>
              <a:rPr lang="de-DE" dirty="0" smtClean="0"/>
              <a:t> </a:t>
            </a:r>
            <a:r>
              <a:rPr lang="de-DE" dirty="0" err="1" smtClean="0"/>
              <a:t>spectroscopy</a:t>
            </a:r>
            <a:r>
              <a:rPr lang="de-DE" dirty="0" smtClean="0"/>
              <a:t>, </a:t>
            </a:r>
            <a:r>
              <a:rPr lang="de-DE" dirty="0" err="1" smtClean="0"/>
              <a:t>Electrochimica</a:t>
            </a:r>
            <a:r>
              <a:rPr lang="de-DE" dirty="0" smtClean="0"/>
              <a:t> Acta 97 (2013) 23–32.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69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Alterungsworkshop - torqueedo</a:t>
            </a:r>
          </a:p>
        </p:txBody>
      </p:sp>
    </p:spTree>
    <p:extLst>
      <p:ext uri="{BB962C8B-B14F-4D97-AF65-F5344CB8AC3E}">
        <p14:creationId xmlns:p14="http://schemas.microsoft.com/office/powerpoint/2010/main" val="27246756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8444">
              <a:defRPr/>
            </a:pPr>
            <a:r>
              <a:rPr lang="de-DE" dirty="0"/>
              <a:t> </a:t>
            </a:r>
            <a:r>
              <a:rPr lang="en-US" dirty="0"/>
              <a:t>[1]	N. Legrand, B. </a:t>
            </a:r>
            <a:r>
              <a:rPr lang="en-US" dirty="0" err="1"/>
              <a:t>Knosp</a:t>
            </a:r>
            <a:r>
              <a:rPr lang="en-US" dirty="0"/>
              <a:t>, P. </a:t>
            </a:r>
            <a:r>
              <a:rPr lang="en-US" dirty="0" err="1"/>
              <a:t>Desprez</a:t>
            </a:r>
            <a:r>
              <a:rPr lang="en-US" dirty="0"/>
              <a:t>, F. </a:t>
            </a:r>
            <a:r>
              <a:rPr lang="en-US" dirty="0" err="1"/>
              <a:t>Lapicque</a:t>
            </a:r>
            <a:r>
              <a:rPr lang="en-US" dirty="0"/>
              <a:t>, S. </a:t>
            </a:r>
            <a:r>
              <a:rPr lang="en-US" dirty="0" err="1"/>
              <a:t>Raël</a:t>
            </a:r>
            <a:r>
              <a:rPr lang="en-US" dirty="0"/>
              <a:t>, Physical characterization of the charging process of a Li-ion battery and prediction of Li plating by electrochemical modelling, Journal of Power Sources 245 (2014) 208–216.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70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Alterungsworkshop - torqueedo</a:t>
            </a:r>
          </a:p>
        </p:txBody>
      </p:sp>
    </p:spTree>
    <p:extLst>
      <p:ext uri="{BB962C8B-B14F-4D97-AF65-F5344CB8AC3E}">
        <p14:creationId xmlns:p14="http://schemas.microsoft.com/office/powerpoint/2010/main" val="28728136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8444">
              <a:defRPr/>
            </a:pPr>
            <a:r>
              <a:rPr lang="de-DE" dirty="0"/>
              <a:t>[1]	K.G. Gallagher, S.E. </a:t>
            </a:r>
            <a:r>
              <a:rPr lang="de-DE" dirty="0" err="1"/>
              <a:t>Trask</a:t>
            </a:r>
            <a:r>
              <a:rPr lang="de-DE" dirty="0"/>
              <a:t>, C. Bauer, T. </a:t>
            </a:r>
            <a:r>
              <a:rPr lang="de-DE" dirty="0" err="1"/>
              <a:t>Woehrle</a:t>
            </a:r>
            <a:r>
              <a:rPr lang="de-DE" dirty="0"/>
              <a:t>, S.F. Lux, M. </a:t>
            </a:r>
            <a:r>
              <a:rPr lang="de-DE" dirty="0" err="1"/>
              <a:t>Tschech</a:t>
            </a:r>
            <a:r>
              <a:rPr lang="de-DE" dirty="0"/>
              <a:t>, P. </a:t>
            </a:r>
            <a:r>
              <a:rPr lang="de-DE" dirty="0" err="1"/>
              <a:t>Lamp</a:t>
            </a:r>
            <a:r>
              <a:rPr lang="de-DE" dirty="0"/>
              <a:t>, B.J. Polzin, S. Ha, B. Long, Q. Wu, W. </a:t>
            </a:r>
            <a:r>
              <a:rPr lang="de-DE" dirty="0" err="1"/>
              <a:t>Lu</a:t>
            </a:r>
            <a:r>
              <a:rPr lang="de-DE" dirty="0"/>
              <a:t>, D.W. Dees, A.N. Jansen, </a:t>
            </a:r>
            <a:r>
              <a:rPr lang="de-DE" dirty="0" err="1"/>
              <a:t>Optimizing</a:t>
            </a:r>
            <a:r>
              <a:rPr lang="de-DE" dirty="0"/>
              <a:t> Areal </a:t>
            </a:r>
            <a:r>
              <a:rPr lang="de-DE" dirty="0" err="1"/>
              <a:t>Capacities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Understanding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Limitations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Lithium-Ion </a:t>
            </a:r>
            <a:r>
              <a:rPr lang="de-DE" dirty="0" err="1"/>
              <a:t>Electrodes</a:t>
            </a:r>
            <a:r>
              <a:rPr lang="de-DE" dirty="0"/>
              <a:t>, J. </a:t>
            </a:r>
            <a:r>
              <a:rPr lang="de-DE" dirty="0" err="1"/>
              <a:t>Electrochem</a:t>
            </a:r>
            <a:r>
              <a:rPr lang="de-DE" dirty="0"/>
              <a:t>. </a:t>
            </a:r>
            <a:r>
              <a:rPr lang="de-DE" dirty="0" err="1"/>
              <a:t>Soc.</a:t>
            </a:r>
            <a:r>
              <a:rPr lang="de-DE" dirty="0"/>
              <a:t> 163 (2) (2015) A138-A149.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71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Alterungsworkshop - torqueedo</a:t>
            </a:r>
          </a:p>
        </p:txBody>
      </p:sp>
    </p:spTree>
    <p:extLst>
      <p:ext uri="{BB962C8B-B14F-4D97-AF65-F5344CB8AC3E}">
        <p14:creationId xmlns:p14="http://schemas.microsoft.com/office/powerpoint/2010/main" val="12080824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8444">
              <a:defRPr/>
            </a:pPr>
            <a:r>
              <a:rPr lang="de-DE" dirty="0"/>
              <a:t>Bildquelle: I. Buchberger, S. </a:t>
            </a:r>
            <a:r>
              <a:rPr lang="de-DE" dirty="0" err="1"/>
              <a:t>Seidlmayer</a:t>
            </a:r>
            <a:r>
              <a:rPr lang="de-DE" dirty="0"/>
              <a:t>, A. </a:t>
            </a:r>
            <a:r>
              <a:rPr lang="de-DE" dirty="0" err="1"/>
              <a:t>Pokharel</a:t>
            </a:r>
            <a:r>
              <a:rPr lang="de-DE" dirty="0"/>
              <a:t>, M. </a:t>
            </a:r>
            <a:r>
              <a:rPr lang="de-DE" dirty="0" err="1"/>
              <a:t>Piana</a:t>
            </a:r>
            <a:r>
              <a:rPr lang="de-DE" dirty="0"/>
              <a:t>, J. </a:t>
            </a:r>
            <a:r>
              <a:rPr lang="de-DE" dirty="0" err="1"/>
              <a:t>Hattendorff</a:t>
            </a:r>
            <a:r>
              <a:rPr lang="de-DE" dirty="0"/>
              <a:t>, P. </a:t>
            </a:r>
            <a:r>
              <a:rPr lang="de-DE" dirty="0" err="1"/>
              <a:t>Kudejova</a:t>
            </a:r>
            <a:r>
              <a:rPr lang="de-DE" dirty="0"/>
              <a:t>, R. Gilles, H.A. Gasteiger, </a:t>
            </a:r>
            <a:r>
              <a:rPr lang="de-DE" dirty="0" err="1"/>
              <a:t>Aging</a:t>
            </a:r>
            <a:r>
              <a:rPr lang="de-DE" dirty="0"/>
              <a:t> Analysis </a:t>
            </a:r>
            <a:r>
              <a:rPr lang="de-DE" dirty="0" err="1"/>
              <a:t>of</a:t>
            </a:r>
            <a:r>
              <a:rPr lang="de-DE" dirty="0"/>
              <a:t> Graphite/</a:t>
            </a:r>
            <a:r>
              <a:rPr lang="de-DE" dirty="0" err="1"/>
              <a:t>LiNi</a:t>
            </a:r>
            <a:r>
              <a:rPr lang="de-DE" dirty="0"/>
              <a:t> 1/3 </a:t>
            </a:r>
            <a:r>
              <a:rPr lang="de-DE" dirty="0" err="1"/>
              <a:t>Mn</a:t>
            </a:r>
            <a:r>
              <a:rPr lang="de-DE" dirty="0"/>
              <a:t> 1/3 Co 1/3 O 2 Cells </a:t>
            </a:r>
            <a:r>
              <a:rPr lang="de-DE" dirty="0" err="1"/>
              <a:t>Using</a:t>
            </a:r>
            <a:r>
              <a:rPr lang="de-DE" dirty="0"/>
              <a:t> XRD, PGAA, </a:t>
            </a:r>
            <a:r>
              <a:rPr lang="de-DE" dirty="0" err="1"/>
              <a:t>and</a:t>
            </a:r>
            <a:r>
              <a:rPr lang="de-DE" dirty="0"/>
              <a:t> AC </a:t>
            </a:r>
            <a:r>
              <a:rPr lang="de-DE" dirty="0" err="1"/>
              <a:t>Impedance</a:t>
            </a:r>
            <a:r>
              <a:rPr lang="de-DE" dirty="0"/>
              <a:t>, J. </a:t>
            </a:r>
            <a:r>
              <a:rPr lang="de-DE" dirty="0" err="1"/>
              <a:t>Electrochem</a:t>
            </a:r>
            <a:r>
              <a:rPr lang="de-DE" dirty="0"/>
              <a:t>. </a:t>
            </a:r>
            <a:r>
              <a:rPr lang="de-DE" dirty="0" err="1"/>
              <a:t>Soc.</a:t>
            </a:r>
            <a:r>
              <a:rPr lang="de-DE" dirty="0"/>
              <a:t> 162 (14) (2015) A2737-A2746.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72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Alterungsworkshop - torqueedo</a:t>
            </a:r>
          </a:p>
        </p:txBody>
      </p:sp>
    </p:spTree>
    <p:extLst>
      <p:ext uri="{BB962C8B-B14F-4D97-AF65-F5344CB8AC3E}">
        <p14:creationId xmlns:p14="http://schemas.microsoft.com/office/powerpoint/2010/main" val="1718374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eigene Fotos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40570458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</a:t>
            </a:r>
            <a:r>
              <a:rPr lang="de-DE" dirty="0" err="1"/>
              <a:t>Umicore</a:t>
            </a:r>
            <a:r>
              <a:rPr lang="de-DE" dirty="0"/>
              <a:t> (S. </a:t>
            </a:r>
            <a:r>
              <a:rPr lang="de-DE" dirty="0" err="1"/>
              <a:t>Levasseur</a:t>
            </a:r>
            <a:r>
              <a:rPr lang="de-DE" dirty="0"/>
              <a:t>)</a:t>
            </a:r>
            <a:r>
              <a:rPr lang="de-DE" baseline="0" dirty="0"/>
              <a:t> – </a:t>
            </a:r>
            <a:r>
              <a:rPr lang="de-DE" baseline="0" dirty="0" err="1"/>
              <a:t>Insights</a:t>
            </a:r>
            <a:r>
              <a:rPr lang="de-DE" baseline="0" dirty="0"/>
              <a:t> </a:t>
            </a:r>
            <a:r>
              <a:rPr lang="de-DE" baseline="0" dirty="0" err="1"/>
              <a:t>into</a:t>
            </a:r>
            <a:r>
              <a:rPr lang="de-DE" baseline="0" dirty="0"/>
              <a:t> NMC </a:t>
            </a:r>
            <a:r>
              <a:rPr lang="de-DE" baseline="0" dirty="0" err="1"/>
              <a:t>degradation</a:t>
            </a:r>
            <a:r>
              <a:rPr lang="de-DE" baseline="0" dirty="0"/>
              <a:t> </a:t>
            </a:r>
            <a:r>
              <a:rPr lang="de-DE" baseline="0" dirty="0" err="1"/>
              <a:t>processes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high </a:t>
            </a:r>
            <a:r>
              <a:rPr lang="de-DE" baseline="0" dirty="0" err="1"/>
              <a:t>energy</a:t>
            </a:r>
            <a:r>
              <a:rPr lang="de-DE" baseline="0" dirty="0"/>
              <a:t> </a:t>
            </a:r>
            <a:r>
              <a:rPr lang="de-DE" baseline="0" dirty="0" err="1"/>
              <a:t>systems</a:t>
            </a:r>
            <a:r>
              <a:rPr lang="de-DE" baseline="0" dirty="0"/>
              <a:t>: </a:t>
            </a:r>
            <a:r>
              <a:rPr lang="de-DE" baseline="0" dirty="0" err="1"/>
              <a:t>How</a:t>
            </a:r>
            <a:r>
              <a:rPr lang="de-DE" baseline="0" dirty="0"/>
              <a:t> </a:t>
            </a:r>
            <a:r>
              <a:rPr lang="de-DE" baseline="0" dirty="0" err="1"/>
              <a:t>far</a:t>
            </a:r>
            <a:r>
              <a:rPr lang="de-DE" baseline="0" dirty="0"/>
              <a:t> </a:t>
            </a:r>
            <a:r>
              <a:rPr lang="de-DE" baseline="0" dirty="0" err="1"/>
              <a:t>can</a:t>
            </a:r>
            <a:r>
              <a:rPr lang="de-DE" baseline="0" dirty="0"/>
              <a:t> </a:t>
            </a:r>
            <a:r>
              <a:rPr lang="de-DE" baseline="0" dirty="0" err="1"/>
              <a:t>we</a:t>
            </a:r>
            <a:r>
              <a:rPr lang="de-DE" baseline="0" dirty="0"/>
              <a:t> push?</a:t>
            </a:r>
          </a:p>
          <a:p>
            <a:r>
              <a:rPr lang="de-DE" baseline="0" dirty="0"/>
              <a:t>AABC Europe, Mainz, 2017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73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Alterungsworkshop - torqueedo</a:t>
            </a:r>
          </a:p>
        </p:txBody>
      </p:sp>
    </p:spTree>
    <p:extLst>
      <p:ext uri="{BB962C8B-B14F-4D97-AF65-F5344CB8AC3E}">
        <p14:creationId xmlns:p14="http://schemas.microsoft.com/office/powerpoint/2010/main" val="18447639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8444">
              <a:defRPr/>
            </a:pPr>
            <a:r>
              <a:rPr lang="en-US" strike="sngStrike" dirty="0"/>
              <a:t>[1]	G. Ning, B. Haran, B.N. Popov, Capacity fade study of lithium-ion batteries cycled at high discharge rates, Journal of Power Sources 117 (1-2) (2003) 160–169</a:t>
            </a:r>
            <a:r>
              <a:rPr lang="en-US" dirty="0"/>
              <a:t>.</a:t>
            </a:r>
          </a:p>
          <a:p>
            <a:pPr defTabSz="918444">
              <a:defRPr/>
            </a:pPr>
            <a:endParaRPr lang="de-DE" dirty="0"/>
          </a:p>
          <a:p>
            <a:pPr defTabSz="918444">
              <a:defRPr/>
            </a:pPr>
            <a:r>
              <a:rPr lang="de-DE" dirty="0"/>
              <a:t>[1]	V.A. </a:t>
            </a:r>
            <a:r>
              <a:rPr lang="de-DE" dirty="0" err="1"/>
              <a:t>Sethuraman</a:t>
            </a:r>
            <a:r>
              <a:rPr lang="de-DE" dirty="0"/>
              <a:t>, L.J. </a:t>
            </a:r>
            <a:r>
              <a:rPr lang="de-DE" dirty="0" err="1"/>
              <a:t>Hardwick</a:t>
            </a:r>
            <a:r>
              <a:rPr lang="de-DE" dirty="0"/>
              <a:t>, V. Srinivasan, R. </a:t>
            </a:r>
            <a:r>
              <a:rPr lang="de-DE" dirty="0" err="1"/>
              <a:t>Kostecki</a:t>
            </a:r>
            <a:r>
              <a:rPr lang="de-DE" dirty="0"/>
              <a:t>, Surface </a:t>
            </a:r>
            <a:r>
              <a:rPr lang="de-DE" dirty="0" err="1"/>
              <a:t>structural</a:t>
            </a:r>
            <a:r>
              <a:rPr lang="de-DE" dirty="0"/>
              <a:t> </a:t>
            </a:r>
            <a:r>
              <a:rPr lang="de-DE" dirty="0" err="1"/>
              <a:t>disordering</a:t>
            </a:r>
            <a:r>
              <a:rPr lang="de-DE" dirty="0"/>
              <a:t> in </a:t>
            </a:r>
            <a:r>
              <a:rPr lang="de-DE" dirty="0" err="1"/>
              <a:t>graphite</a:t>
            </a:r>
            <a:r>
              <a:rPr lang="de-DE" dirty="0"/>
              <a:t> upon </a:t>
            </a:r>
            <a:r>
              <a:rPr lang="de-DE" dirty="0" err="1"/>
              <a:t>lithium</a:t>
            </a:r>
            <a:r>
              <a:rPr lang="de-DE" dirty="0"/>
              <a:t> </a:t>
            </a:r>
            <a:r>
              <a:rPr lang="de-DE" dirty="0" err="1"/>
              <a:t>intercalation</a:t>
            </a:r>
            <a:r>
              <a:rPr lang="de-DE" dirty="0"/>
              <a:t>/deintercalation, Journal </a:t>
            </a:r>
            <a:r>
              <a:rPr lang="de-DE" dirty="0" err="1"/>
              <a:t>of</a:t>
            </a:r>
            <a:r>
              <a:rPr lang="de-DE" dirty="0"/>
              <a:t> Power </a:t>
            </a:r>
            <a:r>
              <a:rPr lang="de-DE" dirty="0" err="1"/>
              <a:t>Sources</a:t>
            </a:r>
            <a:r>
              <a:rPr lang="de-DE" dirty="0"/>
              <a:t> 195 (11) (2010) 3655–3660.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74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Alterungsworkshop - torqueedo</a:t>
            </a:r>
          </a:p>
        </p:txBody>
      </p:sp>
    </p:spTree>
    <p:extLst>
      <p:ext uri="{BB962C8B-B14F-4D97-AF65-F5344CB8AC3E}">
        <p14:creationId xmlns:p14="http://schemas.microsoft.com/office/powerpoint/2010/main" val="2098947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75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Alterungsworkshop - torqueedo</a:t>
            </a:r>
          </a:p>
        </p:txBody>
      </p:sp>
    </p:spTree>
    <p:extLst>
      <p:ext uri="{BB962C8B-B14F-4D97-AF65-F5344CB8AC3E}">
        <p14:creationId xmlns:p14="http://schemas.microsoft.com/office/powerpoint/2010/main" val="13218047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originaldatei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76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Alterungsworkshop - torqueedo</a:t>
            </a:r>
          </a:p>
        </p:txBody>
      </p:sp>
    </p:spTree>
    <p:extLst>
      <p:ext uri="{BB962C8B-B14F-4D97-AF65-F5344CB8AC3E}">
        <p14:creationId xmlns:p14="http://schemas.microsoft.com/office/powerpoint/2010/main" val="15596618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77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15850508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78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Alterungsworkshop - torqueedo</a:t>
            </a:r>
          </a:p>
        </p:txBody>
      </p:sp>
    </p:spTree>
    <p:extLst>
      <p:ext uri="{BB962C8B-B14F-4D97-AF65-F5344CB8AC3E}">
        <p14:creationId xmlns:p14="http://schemas.microsoft.com/office/powerpoint/2010/main" val="19370622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79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22188542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80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338127449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81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22568207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83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2397492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397179037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84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Workshop - Lithium-Ionen-Batterien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67718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85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Workshop - Lithium-Ionen-Batterien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82973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86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Workshop - Lithium-Ionen-Batterien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31579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87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Workshop - Lithium-Ionen-Batterien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031369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88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Workshop - Lithium-Ionen-Batterien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68045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89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Workshop - Lithium-Ionen-Batterien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2988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90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Workshop - Lithium-Ionen-Batterien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50336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91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Workshop - Lithium-Ionen-Batterien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214262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92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Workshop - Lithium-Ionen-Batterien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27447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93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Workshop - Lithium-Ionen-Batterien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6915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240710616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94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Workshop - Lithium-Ionen-Batterien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594407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95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39074333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nach </a:t>
            </a:r>
            <a:r>
              <a:rPr lang="de-DE" dirty="0" err="1"/>
              <a:t>Tarascon</a:t>
            </a:r>
            <a:r>
              <a:rPr lang="de-DE" dirty="0"/>
              <a:t>, Nature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96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Workshop - Lithium-Ionen-Batterien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410527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</a:t>
            </a:r>
            <a:r>
              <a:rPr lang="de-DE" dirty="0" err="1"/>
              <a:t>Umicore</a:t>
            </a:r>
            <a:r>
              <a:rPr lang="de-DE" dirty="0"/>
              <a:t> (S. </a:t>
            </a:r>
            <a:r>
              <a:rPr lang="de-DE" dirty="0" err="1"/>
              <a:t>Levasseur</a:t>
            </a:r>
            <a:r>
              <a:rPr lang="de-DE" dirty="0"/>
              <a:t>)</a:t>
            </a:r>
            <a:r>
              <a:rPr lang="de-DE" baseline="0" dirty="0"/>
              <a:t> – </a:t>
            </a:r>
            <a:r>
              <a:rPr lang="de-DE" baseline="0" dirty="0" err="1"/>
              <a:t>Insights</a:t>
            </a:r>
            <a:r>
              <a:rPr lang="de-DE" baseline="0" dirty="0"/>
              <a:t> </a:t>
            </a:r>
            <a:r>
              <a:rPr lang="de-DE" baseline="0" dirty="0" err="1"/>
              <a:t>into</a:t>
            </a:r>
            <a:r>
              <a:rPr lang="de-DE" baseline="0" dirty="0"/>
              <a:t> NMC </a:t>
            </a:r>
            <a:r>
              <a:rPr lang="de-DE" baseline="0" dirty="0" err="1"/>
              <a:t>degradation</a:t>
            </a:r>
            <a:r>
              <a:rPr lang="de-DE" baseline="0" dirty="0"/>
              <a:t> </a:t>
            </a:r>
            <a:r>
              <a:rPr lang="de-DE" baseline="0" dirty="0" err="1"/>
              <a:t>processes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high </a:t>
            </a:r>
            <a:r>
              <a:rPr lang="de-DE" baseline="0" dirty="0" err="1"/>
              <a:t>energy</a:t>
            </a:r>
            <a:r>
              <a:rPr lang="de-DE" baseline="0" dirty="0"/>
              <a:t> </a:t>
            </a:r>
            <a:r>
              <a:rPr lang="de-DE" baseline="0" dirty="0" err="1"/>
              <a:t>systems</a:t>
            </a:r>
            <a:r>
              <a:rPr lang="de-DE" baseline="0" dirty="0"/>
              <a:t>: </a:t>
            </a:r>
            <a:r>
              <a:rPr lang="de-DE" baseline="0" dirty="0" err="1"/>
              <a:t>How</a:t>
            </a:r>
            <a:r>
              <a:rPr lang="de-DE" baseline="0" dirty="0"/>
              <a:t> </a:t>
            </a:r>
            <a:r>
              <a:rPr lang="de-DE" baseline="0" dirty="0" err="1"/>
              <a:t>far</a:t>
            </a:r>
            <a:r>
              <a:rPr lang="de-DE" baseline="0" dirty="0"/>
              <a:t> </a:t>
            </a:r>
            <a:r>
              <a:rPr lang="de-DE" baseline="0" dirty="0" err="1"/>
              <a:t>can</a:t>
            </a:r>
            <a:r>
              <a:rPr lang="de-DE" baseline="0" dirty="0"/>
              <a:t> </a:t>
            </a:r>
            <a:r>
              <a:rPr lang="de-DE" baseline="0" dirty="0" err="1"/>
              <a:t>we</a:t>
            </a:r>
            <a:r>
              <a:rPr lang="de-DE" baseline="0" dirty="0"/>
              <a:t> push?</a:t>
            </a:r>
          </a:p>
          <a:p>
            <a:r>
              <a:rPr lang="de-DE" baseline="0" dirty="0"/>
              <a:t>AABC Europe, Mainz, </a:t>
            </a:r>
            <a:r>
              <a:rPr lang="de-DE" baseline="0" dirty="0" smtClean="0"/>
              <a:t>2017</a:t>
            </a:r>
          </a:p>
          <a:p>
            <a:endParaRPr lang="de-DE" baseline="0" dirty="0" smtClean="0"/>
          </a:p>
          <a:p>
            <a:pPr defTabSz="918444"/>
            <a:r>
              <a:rPr lang="en-US" dirty="0"/>
              <a:t>H.-J. Noh et al. / Journal of Power Sources 233 (2013) 121-130</a:t>
            </a:r>
            <a:endParaRPr lang="en-GB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97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Workshop - Lithium-Ionen-Batterien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184809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98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Workshop - Lithium-Ionen-Batterien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336263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Bilderquelle: 3M (J. Kaiser et al.)</a:t>
            </a:r>
            <a:r>
              <a:rPr lang="de-DE" baseline="0" dirty="0"/>
              <a:t> – </a:t>
            </a:r>
            <a:r>
              <a:rPr lang="de-DE" baseline="0" dirty="0" err="1"/>
              <a:t>Commercialization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Silicon </a:t>
            </a:r>
            <a:r>
              <a:rPr lang="de-DE" baseline="0" dirty="0" err="1"/>
              <a:t>Anodes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Electric</a:t>
            </a:r>
            <a:r>
              <a:rPr lang="de-DE" baseline="0" dirty="0"/>
              <a:t> </a:t>
            </a:r>
            <a:r>
              <a:rPr lang="de-DE" baseline="0" dirty="0" err="1"/>
              <a:t>Vehicle</a:t>
            </a:r>
            <a:r>
              <a:rPr lang="de-DE" baseline="0" dirty="0"/>
              <a:t> </a:t>
            </a:r>
            <a:r>
              <a:rPr lang="de-DE" baseline="0" dirty="0" err="1"/>
              <a:t>Applications</a:t>
            </a:r>
            <a:endParaRPr lang="de-DE" baseline="0" dirty="0"/>
          </a:p>
          <a:p>
            <a:r>
              <a:rPr lang="de-DE" baseline="0" dirty="0"/>
              <a:t>AABC Europe, Mainz, 2017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99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Workshop - Lithium-Ionen-Batterien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400848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Battery</a:t>
            </a:r>
            <a:r>
              <a:rPr lang="de-DE" baseline="0" dirty="0"/>
              <a:t> University, Samsung Roadmap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100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Workshop - Lithium-Ionen-Batterien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345202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8444"/>
            <a:r>
              <a:rPr lang="en-US" dirty="0"/>
              <a:t>T. </a:t>
            </a:r>
            <a:r>
              <a:rPr lang="en-US" dirty="0" err="1"/>
              <a:t>Nestler</a:t>
            </a:r>
            <a:r>
              <a:rPr lang="en-US" dirty="0"/>
              <a:t> et al., Separators - Technology review: Ceramic based separators for secondary batteries, AIP Conf. Proc. 1597, 155-184 (2014); </a:t>
            </a:r>
            <a:r>
              <a:rPr lang="en-US" dirty="0" err="1"/>
              <a:t>doi</a:t>
            </a:r>
            <a:r>
              <a:rPr lang="en-US" dirty="0"/>
              <a:t>: 10.1063/1.4878486</a:t>
            </a:r>
            <a:endParaRPr lang="en-GB" dirty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J</a:t>
            </a:r>
            <a:r>
              <a:rPr lang="de-DE" dirty="0"/>
              <a:t>. Janek – Solid State </a:t>
            </a:r>
            <a:r>
              <a:rPr lang="de-DE" dirty="0" err="1"/>
              <a:t>Batteries</a:t>
            </a:r>
            <a:r>
              <a:rPr lang="de-DE" dirty="0"/>
              <a:t> – </a:t>
            </a:r>
            <a:r>
              <a:rPr lang="de-DE" dirty="0" err="1"/>
              <a:t>Cell</a:t>
            </a:r>
            <a:r>
              <a:rPr lang="de-DE" dirty="0"/>
              <a:t> </a:t>
            </a:r>
            <a:r>
              <a:rPr lang="de-DE" dirty="0" err="1"/>
              <a:t>concepts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electrodes</a:t>
            </a:r>
            <a:r>
              <a:rPr lang="de-DE" dirty="0"/>
              <a:t>  - AABC Europe (Mainz)</a:t>
            </a:r>
            <a:r>
              <a:rPr lang="de-DE" baseline="0" dirty="0"/>
              <a:t> 2017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101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Workshop - Lithium-Ionen-Batterien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525238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F. Tietz, </a:t>
            </a:r>
            <a:r>
              <a:rPr lang="de-DE" dirty="0" err="1"/>
              <a:t>Oxidische</a:t>
            </a:r>
            <a:r>
              <a:rPr lang="de-DE" dirty="0"/>
              <a:t> Festkörperelektrolyte in Batterien, Batterieforum Deutschland, 25. </a:t>
            </a:r>
            <a:r>
              <a:rPr lang="de-DE" dirty="0" err="1"/>
              <a:t>January</a:t>
            </a:r>
            <a:r>
              <a:rPr lang="de-DE" dirty="0"/>
              <a:t> 2018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102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Workshop - Lithium-Ionen-Batterien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131214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J. Janek – Solid State </a:t>
            </a:r>
            <a:r>
              <a:rPr lang="de-DE" dirty="0" err="1"/>
              <a:t>Batteries</a:t>
            </a:r>
            <a:r>
              <a:rPr lang="de-DE" dirty="0"/>
              <a:t> – </a:t>
            </a:r>
            <a:r>
              <a:rPr lang="de-DE" dirty="0" err="1"/>
              <a:t>Cell</a:t>
            </a:r>
            <a:r>
              <a:rPr lang="de-DE" dirty="0"/>
              <a:t> </a:t>
            </a:r>
            <a:r>
              <a:rPr lang="de-DE" dirty="0" err="1"/>
              <a:t>concepts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electrodes</a:t>
            </a:r>
            <a:r>
              <a:rPr lang="de-DE" dirty="0"/>
              <a:t>  - AABC Europe (Mainz)</a:t>
            </a:r>
            <a:r>
              <a:rPr lang="de-DE" baseline="0" dirty="0"/>
              <a:t> 2017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103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Workshop - Lithium-Ionen-Batterien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3430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Battery</a:t>
            </a:r>
            <a:r>
              <a:rPr lang="de-DE" dirty="0"/>
              <a:t> University - Schulungsunterlagen</a:t>
            </a:r>
          </a:p>
          <a:p>
            <a:r>
              <a:rPr lang="de-DE" dirty="0"/>
              <a:t>verglichen</a:t>
            </a:r>
            <a:r>
              <a:rPr lang="de-DE" baseline="0" dirty="0"/>
              <a:t> auch mit </a:t>
            </a:r>
            <a:r>
              <a:rPr lang="de-DE" dirty="0"/>
              <a:t>Linden</a:t>
            </a:r>
            <a:r>
              <a:rPr lang="de-DE" baseline="0" dirty="0"/>
              <a:t> Handbook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Batteries</a:t>
            </a:r>
            <a:r>
              <a:rPr lang="de-DE" baseline="0" dirty="0"/>
              <a:t> 3rd </a:t>
            </a:r>
            <a:r>
              <a:rPr lang="de-DE" baseline="0" dirty="0" err="1"/>
              <a:t>edition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9492317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104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Workshop - Lithium-Ionen-Batterien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231965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nach </a:t>
            </a:r>
            <a:r>
              <a:rPr lang="de-DE" dirty="0" err="1"/>
              <a:t>Tarascon</a:t>
            </a:r>
            <a:r>
              <a:rPr lang="de-DE" dirty="0"/>
              <a:t>, Nature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105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Workshop - Lithium-Ionen-Batterien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793225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nach </a:t>
            </a:r>
            <a:r>
              <a:rPr lang="de-DE" dirty="0" err="1"/>
              <a:t>Tarascon</a:t>
            </a:r>
            <a:r>
              <a:rPr lang="de-DE" dirty="0"/>
              <a:t>, Nature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106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Workshop - Lithium-Ionen-Batterien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535481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de-DE" altLang="de-DE" dirty="0" err="1"/>
              <a:t>Yonggang</a:t>
            </a:r>
            <a:r>
              <a:rPr lang="de-DE" altLang="de-DE" dirty="0"/>
              <a:t> Wang, </a:t>
            </a:r>
            <a:r>
              <a:rPr lang="de-DE" altLang="de-DE" dirty="0" err="1"/>
              <a:t>Haoshen</a:t>
            </a:r>
            <a:r>
              <a:rPr lang="de-DE" altLang="de-DE" dirty="0"/>
              <a:t> Zhou: </a:t>
            </a:r>
            <a:r>
              <a:rPr lang="en-US" altLang="de-DE" dirty="0"/>
              <a:t>A lithium-air battery with a potential to continuously reduce O2 from air for delivering energy, Journal of Power Sources 195 (2010) 358–361</a:t>
            </a:r>
            <a:endParaRPr lang="de-DE" alt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107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Workshop - Lithium-Ionen-Batterien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914546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Alterungsworkshop - torqueedo</a:t>
            </a:r>
          </a:p>
        </p:txBody>
      </p:sp>
    </p:spTree>
    <p:extLst>
      <p:ext uri="{BB962C8B-B14F-4D97-AF65-F5344CB8AC3E}">
        <p14:creationId xmlns:p14="http://schemas.microsoft.com/office/powerpoint/2010/main" val="126781707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110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Alterungsworkshop - torqueedo</a:t>
            </a:r>
          </a:p>
        </p:txBody>
      </p:sp>
    </p:spTree>
    <p:extLst>
      <p:ext uri="{BB962C8B-B14F-4D97-AF65-F5344CB8AC3E}">
        <p14:creationId xmlns:p14="http://schemas.microsoft.com/office/powerpoint/2010/main" val="225112609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Alterungsworkshop - torqueedo</a:t>
            </a:r>
          </a:p>
        </p:txBody>
      </p:sp>
    </p:spTree>
    <p:extLst>
      <p:ext uri="{BB962C8B-B14F-4D97-AF65-F5344CB8AC3E}">
        <p14:creationId xmlns:p14="http://schemas.microsoft.com/office/powerpoint/2010/main" val="412972820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Alterungsworkshop - torqueedo</a:t>
            </a:r>
          </a:p>
        </p:txBody>
      </p:sp>
    </p:spTree>
    <p:extLst>
      <p:ext uri="{BB962C8B-B14F-4D97-AF65-F5344CB8AC3E}">
        <p14:creationId xmlns:p14="http://schemas.microsoft.com/office/powerpoint/2010/main" val="30103661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Alterungsworkshop - torqueedo</a:t>
            </a:r>
          </a:p>
        </p:txBody>
      </p:sp>
    </p:spTree>
    <p:extLst>
      <p:ext uri="{BB962C8B-B14F-4D97-AF65-F5344CB8AC3E}">
        <p14:creationId xmlns:p14="http://schemas.microsoft.com/office/powerpoint/2010/main" val="396226692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Alterungsworkshop - torqueedo</a:t>
            </a:r>
          </a:p>
        </p:txBody>
      </p:sp>
    </p:spTree>
    <p:extLst>
      <p:ext uri="{BB962C8B-B14F-4D97-AF65-F5344CB8AC3E}">
        <p14:creationId xmlns:p14="http://schemas.microsoft.com/office/powerpoint/2010/main" val="2193068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evtl. noch Schichtdicken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166669833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Alterungsworkshop - torqueedo</a:t>
            </a:r>
          </a:p>
        </p:txBody>
      </p:sp>
    </p:spTree>
    <p:extLst>
      <p:ext uri="{BB962C8B-B14F-4D97-AF65-F5344CB8AC3E}">
        <p14:creationId xmlns:p14="http://schemas.microsoft.com/office/powerpoint/2010/main" val="418579435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Alterungsworkshop - torqueedo</a:t>
            </a:r>
          </a:p>
        </p:txBody>
      </p:sp>
    </p:spTree>
    <p:extLst>
      <p:ext uri="{BB962C8B-B14F-4D97-AF65-F5344CB8AC3E}">
        <p14:creationId xmlns:p14="http://schemas.microsoft.com/office/powerpoint/2010/main" val="119080770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Alterungsworkshop - torqueedo</a:t>
            </a:r>
          </a:p>
        </p:txBody>
      </p:sp>
    </p:spTree>
    <p:extLst>
      <p:ext uri="{BB962C8B-B14F-4D97-AF65-F5344CB8AC3E}">
        <p14:creationId xmlns:p14="http://schemas.microsoft.com/office/powerpoint/2010/main" val="63692457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Alterungsworkshop - torqueedo</a:t>
            </a:r>
          </a:p>
        </p:txBody>
      </p:sp>
    </p:spTree>
    <p:extLst>
      <p:ext uri="{BB962C8B-B14F-4D97-AF65-F5344CB8AC3E}">
        <p14:creationId xmlns:p14="http://schemas.microsoft.com/office/powerpoint/2010/main" val="425298462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Alterungsworkshop - torqueedo</a:t>
            </a:r>
          </a:p>
        </p:txBody>
      </p:sp>
    </p:spTree>
    <p:extLst>
      <p:ext uri="{BB962C8B-B14F-4D97-AF65-F5344CB8AC3E}">
        <p14:creationId xmlns:p14="http://schemas.microsoft.com/office/powerpoint/2010/main" val="20701202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Alterungsworkshop - torqueedo</a:t>
            </a:r>
          </a:p>
        </p:txBody>
      </p:sp>
    </p:spTree>
    <p:extLst>
      <p:ext uri="{BB962C8B-B14F-4D97-AF65-F5344CB8AC3E}">
        <p14:creationId xmlns:p14="http://schemas.microsoft.com/office/powerpoint/2010/main" val="158765827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8444"/>
            <a:r>
              <a:rPr lang="de-DE" dirty="0"/>
              <a:t>[PIL1]	C. </a:t>
            </a:r>
            <a:r>
              <a:rPr lang="de-DE" dirty="0" err="1"/>
              <a:t>Pillot</a:t>
            </a:r>
            <a:r>
              <a:rPr lang="de-DE" dirty="0"/>
              <a:t>: Lithium-</a:t>
            </a:r>
            <a:r>
              <a:rPr lang="de-DE" dirty="0" err="1"/>
              <a:t>ion</a:t>
            </a:r>
            <a:r>
              <a:rPr lang="de-DE" dirty="0"/>
              <a:t> </a:t>
            </a:r>
            <a:r>
              <a:rPr lang="de-DE" dirty="0" err="1"/>
              <a:t>battery</a:t>
            </a:r>
            <a:r>
              <a:rPr lang="de-DE" dirty="0"/>
              <a:t> </a:t>
            </a:r>
            <a:r>
              <a:rPr lang="de-DE" dirty="0" err="1"/>
              <a:t>raw</a:t>
            </a:r>
            <a:r>
              <a:rPr lang="de-DE" dirty="0"/>
              <a:t> material Supply &amp; </a:t>
            </a:r>
            <a:r>
              <a:rPr lang="de-DE" dirty="0" err="1"/>
              <a:t>demand</a:t>
            </a:r>
            <a:r>
              <a:rPr lang="de-DE" dirty="0"/>
              <a:t> 2016-2025</a:t>
            </a:r>
          </a:p>
          <a:p>
            <a:pPr defTabSz="918444"/>
            <a:r>
              <a:rPr lang="de-DE" dirty="0"/>
              <a:t>[BUS]	M. </a:t>
            </a:r>
            <a:r>
              <a:rPr lang="de-DE" dirty="0" err="1"/>
              <a:t>Buser</a:t>
            </a:r>
            <a:r>
              <a:rPr lang="de-DE" dirty="0"/>
              <a:t>, J. Mähliß: Lithiumbatterien – Brandgefahren und Sicherheitsrisiken, Version 1, 2016</a:t>
            </a:r>
          </a:p>
          <a:p>
            <a:pPr defTabSz="918444"/>
            <a:r>
              <a:rPr lang="en-US" dirty="0"/>
              <a:t>[JAN]	</a:t>
            </a:r>
            <a:r>
              <a:rPr lang="de-DE" dirty="0"/>
              <a:t>J. Janek: Solid State </a:t>
            </a:r>
            <a:r>
              <a:rPr lang="de-DE" dirty="0" err="1"/>
              <a:t>Batteries</a:t>
            </a:r>
            <a:r>
              <a:rPr lang="de-DE" dirty="0"/>
              <a:t> – </a:t>
            </a:r>
            <a:r>
              <a:rPr lang="de-DE" dirty="0" err="1"/>
              <a:t>Cell</a:t>
            </a:r>
            <a:r>
              <a:rPr lang="de-DE" dirty="0"/>
              <a:t> </a:t>
            </a:r>
            <a:r>
              <a:rPr lang="de-DE" dirty="0" err="1"/>
              <a:t>concepts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electrodes</a:t>
            </a:r>
            <a:r>
              <a:rPr lang="de-DE" dirty="0"/>
              <a:t>, </a:t>
            </a:r>
            <a:r>
              <a:rPr lang="de-DE" dirty="0" err="1"/>
              <a:t>Advanced</a:t>
            </a:r>
            <a:r>
              <a:rPr lang="de-DE" dirty="0"/>
              <a:t> Automotive </a:t>
            </a:r>
            <a:r>
              <a:rPr lang="de-DE" dirty="0" err="1"/>
              <a:t>Battery</a:t>
            </a:r>
            <a:r>
              <a:rPr lang="de-DE" dirty="0"/>
              <a:t> Conference Europe, 2017</a:t>
            </a:r>
          </a:p>
          <a:p>
            <a:pPr defTabSz="918444"/>
            <a:r>
              <a:rPr lang="de-DE" dirty="0"/>
              <a:t>[GDV]	Gesamtverband der Deutschen Versicherungswirtschaft e.V.: Lithium-Batterien, </a:t>
            </a:r>
            <a:r>
              <a:rPr lang="de-DE" dirty="0" err="1"/>
              <a:t>VdS</a:t>
            </a:r>
            <a:r>
              <a:rPr lang="de-DE" dirty="0"/>
              <a:t> 3103 : 2016-05 (02)</a:t>
            </a:r>
          </a:p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Workshop - Lithium-Ionen-Batterien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Peter Keil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919624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8444"/>
            <a:r>
              <a:rPr lang="de-DE" dirty="0"/>
              <a:t>[PIL1]	C. </a:t>
            </a:r>
            <a:r>
              <a:rPr lang="de-DE" dirty="0" err="1"/>
              <a:t>Pillot</a:t>
            </a:r>
            <a:r>
              <a:rPr lang="de-DE" dirty="0"/>
              <a:t>: Lithium-</a:t>
            </a:r>
            <a:r>
              <a:rPr lang="de-DE" dirty="0" err="1"/>
              <a:t>ion</a:t>
            </a:r>
            <a:r>
              <a:rPr lang="de-DE" dirty="0"/>
              <a:t> </a:t>
            </a:r>
            <a:r>
              <a:rPr lang="de-DE" dirty="0" err="1"/>
              <a:t>battery</a:t>
            </a:r>
            <a:r>
              <a:rPr lang="de-DE" dirty="0"/>
              <a:t> </a:t>
            </a:r>
            <a:r>
              <a:rPr lang="de-DE" dirty="0" err="1"/>
              <a:t>raw</a:t>
            </a:r>
            <a:r>
              <a:rPr lang="de-DE" dirty="0"/>
              <a:t> material Supply &amp; </a:t>
            </a:r>
            <a:r>
              <a:rPr lang="de-DE" dirty="0" err="1"/>
              <a:t>demand</a:t>
            </a:r>
            <a:r>
              <a:rPr lang="de-DE" dirty="0"/>
              <a:t> 2016-2025</a:t>
            </a:r>
          </a:p>
          <a:p>
            <a:pPr defTabSz="918444"/>
            <a:r>
              <a:rPr lang="de-DE" dirty="0"/>
              <a:t>[BUS]	M. </a:t>
            </a:r>
            <a:r>
              <a:rPr lang="de-DE" dirty="0" err="1"/>
              <a:t>Buser</a:t>
            </a:r>
            <a:r>
              <a:rPr lang="de-DE" dirty="0"/>
              <a:t>, J. Mähliß: Lithiumbatterien – Brandgefahren und Sicherheitsrisiken, Version 1, 2016</a:t>
            </a:r>
          </a:p>
          <a:p>
            <a:pPr defTabSz="918444"/>
            <a:r>
              <a:rPr lang="en-US" dirty="0"/>
              <a:t>[JAN]	</a:t>
            </a:r>
            <a:r>
              <a:rPr lang="de-DE" dirty="0"/>
              <a:t>J. Janek: Solid State </a:t>
            </a:r>
            <a:r>
              <a:rPr lang="de-DE" dirty="0" err="1"/>
              <a:t>Batteries</a:t>
            </a:r>
            <a:r>
              <a:rPr lang="de-DE" dirty="0"/>
              <a:t> – </a:t>
            </a:r>
            <a:r>
              <a:rPr lang="de-DE" dirty="0" err="1"/>
              <a:t>Cell</a:t>
            </a:r>
            <a:r>
              <a:rPr lang="de-DE" dirty="0"/>
              <a:t> </a:t>
            </a:r>
            <a:r>
              <a:rPr lang="de-DE" dirty="0" err="1"/>
              <a:t>concepts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electrodes</a:t>
            </a:r>
            <a:r>
              <a:rPr lang="de-DE" dirty="0"/>
              <a:t>, </a:t>
            </a:r>
            <a:r>
              <a:rPr lang="de-DE" dirty="0" err="1"/>
              <a:t>Advanced</a:t>
            </a:r>
            <a:r>
              <a:rPr lang="de-DE" dirty="0"/>
              <a:t> Automotive </a:t>
            </a:r>
            <a:r>
              <a:rPr lang="de-DE" dirty="0" err="1"/>
              <a:t>Battery</a:t>
            </a:r>
            <a:r>
              <a:rPr lang="de-DE" dirty="0"/>
              <a:t> Conference Europe, 2017</a:t>
            </a:r>
          </a:p>
          <a:p>
            <a:pPr defTabSz="918444"/>
            <a:r>
              <a:rPr lang="de-DE" dirty="0"/>
              <a:t>[GDV]	Gesamtverband der Deutschen Versicherungswirtschaft e.V.: Lithium-Batterien, </a:t>
            </a:r>
            <a:r>
              <a:rPr lang="de-DE" dirty="0" err="1"/>
              <a:t>VdS</a:t>
            </a:r>
            <a:r>
              <a:rPr lang="de-DE" dirty="0"/>
              <a:t> 3103 : 2016-05 (02)</a:t>
            </a:r>
          </a:p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Workshop - Lithium-Ionen-Batterien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Peter Keil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298450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42138" indent="-542138" defTabSz="918444"/>
            <a:r>
              <a:rPr lang="de-DE" dirty="0"/>
              <a:t>[PAN]	Panasonic, </a:t>
            </a:r>
            <a:r>
              <a:rPr lang="de-DE" dirty="0" err="1"/>
              <a:t>Introduction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NCR18650PF</a:t>
            </a:r>
          </a:p>
          <a:p>
            <a:pPr marL="542138" indent="-542138"/>
            <a:r>
              <a:rPr lang="de-DE" dirty="0"/>
              <a:t>[GMA]	http://gmauthority.com/blog/gm/chevrolet/chevrolet-bolt-ev/2017-bolt/</a:t>
            </a:r>
          </a:p>
          <a:p>
            <a:pPr marL="542138" indent="-542138" defTabSz="918444"/>
            <a:r>
              <a:rPr lang="de-DE" dirty="0"/>
              <a:t>[BRE]	https://www.brewes.de/gefahrstoffkennzeichen/kennzeichnung-von-gefahrgut/kennzeichnung-versand-lithium-batterie.html</a:t>
            </a:r>
          </a:p>
          <a:p>
            <a:pPr marL="542138" indent="-542138"/>
            <a:r>
              <a:rPr lang="de-DE" dirty="0"/>
              <a:t>[PRO]	http://www.protecto.de/blog/lithium-ionen-batterien-richtig-lagern/</a:t>
            </a:r>
          </a:p>
          <a:p>
            <a:pPr marL="542138" indent="-542138"/>
            <a:r>
              <a:rPr lang="de-DE" dirty="0"/>
              <a:t>[ZAR]	http://www.zarges.com/de/verpacken-transportieren/kisten/universalkiste-k-470/</a:t>
            </a:r>
          </a:p>
          <a:p>
            <a:pPr marL="542138" indent="-542138"/>
            <a:r>
              <a:rPr lang="de-DE" dirty="0"/>
              <a:t>[DEN]	https://www.denios.ch/shop/umwelt-container-uc-w-230-lackiert-mit-auffangwanne/</a:t>
            </a:r>
          </a:p>
          <a:p>
            <a:pPr defTabSz="918444"/>
            <a:endParaRPr lang="de-DE" dirty="0"/>
          </a:p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 smtClean="0"/>
              <a:t>Workshop - Lithium-Ionen-Batterien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Peter Keil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960402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8444">
              <a:defRPr/>
            </a:pPr>
            <a:r>
              <a:rPr lang="de-DE" dirty="0"/>
              <a:t>[1]	T. Waldmann, S. </a:t>
            </a:r>
            <a:r>
              <a:rPr lang="de-DE" dirty="0" err="1"/>
              <a:t>Gorse</a:t>
            </a:r>
            <a:r>
              <a:rPr lang="de-DE" dirty="0"/>
              <a:t>, T. Samtleben, G. Schneider, V. Knoblauch, M. Wohlfahrt-Mehrens, A </a:t>
            </a:r>
            <a:r>
              <a:rPr lang="de-DE" dirty="0" err="1"/>
              <a:t>Mechanical</a:t>
            </a:r>
            <a:r>
              <a:rPr lang="de-DE" dirty="0"/>
              <a:t> </a:t>
            </a:r>
            <a:r>
              <a:rPr lang="de-DE" dirty="0" err="1"/>
              <a:t>Aging</a:t>
            </a:r>
            <a:r>
              <a:rPr lang="de-DE" dirty="0"/>
              <a:t> </a:t>
            </a:r>
            <a:r>
              <a:rPr lang="de-DE" dirty="0" err="1"/>
              <a:t>Mechanism</a:t>
            </a:r>
            <a:r>
              <a:rPr lang="de-DE" dirty="0"/>
              <a:t> in Lithium-Ion </a:t>
            </a:r>
            <a:r>
              <a:rPr lang="de-DE" dirty="0" err="1"/>
              <a:t>Batteries</a:t>
            </a:r>
            <a:r>
              <a:rPr lang="de-DE" dirty="0"/>
              <a:t>, Journal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Electrochemical</a:t>
            </a:r>
            <a:r>
              <a:rPr lang="de-DE" dirty="0"/>
              <a:t> Society 161 (10) (2014) A1742-A1747.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Alterungsworkshop - torqueedo</a:t>
            </a:r>
          </a:p>
        </p:txBody>
      </p:sp>
    </p:spTree>
    <p:extLst>
      <p:ext uri="{BB962C8B-B14F-4D97-AF65-F5344CB8AC3E}">
        <p14:creationId xmlns:p14="http://schemas.microsoft.com/office/powerpoint/2010/main" val="936083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335454900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Pillot</a:t>
            </a:r>
            <a:r>
              <a:rPr lang="de-DE" dirty="0"/>
              <a:t> AABC, Fehler im</a:t>
            </a:r>
            <a:r>
              <a:rPr lang="de-DE" baseline="0" dirty="0"/>
              <a:t> Diagramm: gesamt </a:t>
            </a:r>
            <a:r>
              <a:rPr lang="de-DE" baseline="0" dirty="0" err="1"/>
              <a:t>GWh</a:t>
            </a:r>
            <a:r>
              <a:rPr lang="de-DE" baseline="0" dirty="0"/>
              <a:t> 2016 müsste 80 statt 60 sein</a:t>
            </a:r>
          </a:p>
          <a:p>
            <a:endParaRPr lang="de-DE" dirty="0"/>
          </a:p>
          <a:p>
            <a:r>
              <a:rPr lang="de-DE" dirty="0"/>
              <a:t>Bleibatterien: in Autos, Gabelstapler, USVs</a:t>
            </a:r>
          </a:p>
          <a:p>
            <a:r>
              <a:rPr lang="de-DE" dirty="0"/>
              <a:t>Li-Ion-</a:t>
            </a:r>
            <a:r>
              <a:rPr lang="de-DE" dirty="0" err="1"/>
              <a:t>Others</a:t>
            </a:r>
            <a:r>
              <a:rPr lang="de-DE" dirty="0"/>
              <a:t>: Medizingeräte,</a:t>
            </a:r>
            <a:r>
              <a:rPr lang="de-DE" baseline="0" dirty="0"/>
              <a:t> </a:t>
            </a:r>
            <a:r>
              <a:rPr lang="de-DE" baseline="0" dirty="0" err="1"/>
              <a:t>PowerTools</a:t>
            </a:r>
            <a:r>
              <a:rPr lang="de-DE" baseline="0" dirty="0"/>
              <a:t>, Gartengeräte, e-Bikes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318760237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9968">
              <a:defRPr/>
            </a:pPr>
            <a:r>
              <a:rPr lang="de-DE" dirty="0"/>
              <a:t>Zahlenwerte prüfen: (~30%), (bis zu 50%)</a:t>
            </a:r>
          </a:p>
          <a:p>
            <a:pPr defTabSz="909968">
              <a:defRPr/>
            </a:pPr>
            <a:endParaRPr lang="de-DE" dirty="0"/>
          </a:p>
          <a:p>
            <a:pPr defTabSz="909968"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127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318529377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9968">
              <a:defRPr/>
            </a:pPr>
            <a:r>
              <a:rPr lang="de-DE" dirty="0"/>
              <a:t>Zahlenwerte prüfen: (~30%), (bis zu 50%)</a:t>
            </a:r>
          </a:p>
          <a:p>
            <a:pPr defTabSz="909968">
              <a:defRPr/>
            </a:pPr>
            <a:endParaRPr lang="de-DE" dirty="0"/>
          </a:p>
          <a:p>
            <a:pPr defTabSz="909968"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128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244814118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129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154247336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TUM Neue Helvetica 55 Regular" pitchFamily="34" charset="0"/>
                <a:ea typeface="ＭＳ Ｐゴシック" pitchFamily="6" charset="-128"/>
                <a:cs typeface="TUM Neue Helvetica 55 Regular" pitchFamily="34" charset="0"/>
              </a:rPr>
              <a:t>aus</a:t>
            </a:r>
            <a:r>
              <a:rPr lang="en-US" dirty="0">
                <a:latin typeface="TUM Neue Helvetica 55 Regular" pitchFamily="34" charset="0"/>
                <a:ea typeface="ＭＳ Ｐゴシック" pitchFamily="6" charset="-128"/>
                <a:cs typeface="TUM Neue Helvetica 55 Regular" pitchFamily="34" charset="0"/>
              </a:rPr>
              <a:t> </a:t>
            </a:r>
            <a:r>
              <a:rPr lang="en-US" dirty="0" err="1">
                <a:latin typeface="TUM Neue Helvetica 55 Regular" pitchFamily="34" charset="0"/>
                <a:ea typeface="ＭＳ Ｐゴシック" pitchFamily="6" charset="-128"/>
                <a:cs typeface="TUM Neue Helvetica 55 Regular" pitchFamily="34" charset="0"/>
              </a:rPr>
              <a:t>Anwenderworkshop</a:t>
            </a:r>
            <a:endParaRPr lang="en-US" dirty="0">
              <a:latin typeface="TUM Neue Helvetica 55 Regular" pitchFamily="34" charset="0"/>
              <a:ea typeface="ＭＳ Ｐゴシック" pitchFamily="6" charset="-128"/>
              <a:cs typeface="TUM Neue Helvetica 55 Regular" pitchFamily="34" charset="0"/>
            </a:endParaRPr>
          </a:p>
          <a:p>
            <a:r>
              <a:rPr lang="en-US" dirty="0" err="1">
                <a:latin typeface="TUM Neue Helvetica 55 Regular" pitchFamily="34" charset="0"/>
                <a:ea typeface="ＭＳ Ｐゴシック" pitchFamily="6" charset="-128"/>
                <a:cs typeface="TUM Neue Helvetica 55 Regular" pitchFamily="34" charset="0"/>
              </a:rPr>
              <a:t>nach</a:t>
            </a:r>
            <a:r>
              <a:rPr lang="en-US" dirty="0">
                <a:latin typeface="TUM Neue Helvetica 55 Regular" pitchFamily="34" charset="0"/>
                <a:ea typeface="ＭＳ Ｐゴシック" pitchFamily="6" charset="-128"/>
                <a:cs typeface="TUM Neue Helvetica 55 Regular" pitchFamily="34" charset="0"/>
              </a:rPr>
              <a:t> Doughty, D.H.; Crafts C.C.: </a:t>
            </a:r>
            <a:r>
              <a:rPr lang="en-US" dirty="0" err="1">
                <a:latin typeface="TUM Neue Helvetica 55 Regular" pitchFamily="34" charset="0"/>
                <a:ea typeface="ＭＳ Ｐゴシック" pitchFamily="6" charset="-128"/>
                <a:cs typeface="TUM Neue Helvetica 55 Regular" pitchFamily="34" charset="0"/>
              </a:rPr>
              <a:t>FreedomCAR</a:t>
            </a:r>
            <a:r>
              <a:rPr lang="en-US" dirty="0">
                <a:latin typeface="TUM Neue Helvetica 55 Regular" pitchFamily="34" charset="0"/>
                <a:ea typeface="ＭＳ Ｐゴシック" pitchFamily="6" charset="-128"/>
                <a:cs typeface="TUM Neue Helvetica 55 Regular" pitchFamily="34" charset="0"/>
              </a:rPr>
              <a:t> Electrical Energy Storage System Abuse Test Manual for Electric and Hybrid Electric Vehicle Applications, SAND2005-3123, 2006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130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86896507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Typische Annahme: </a:t>
            </a:r>
            <a:r>
              <a:rPr lang="de-DE" dirty="0" err="1"/>
              <a:t>Votrag</a:t>
            </a:r>
            <a:r>
              <a:rPr lang="de-DE" dirty="0"/>
              <a:t> Harry Döring AABC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131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335452308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http://insideevs.com/nissan-leaf-battery-nerdgasm/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132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393635790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133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57555884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Typische Annahme: </a:t>
            </a:r>
            <a:r>
              <a:rPr lang="de-DE" dirty="0" err="1"/>
              <a:t>Votrag</a:t>
            </a:r>
            <a:r>
              <a:rPr lang="de-DE" dirty="0"/>
              <a:t> Harry Döring AABC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134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Peter Keil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Workshop - Lithium-Ionen-Batterien</a:t>
            </a:r>
          </a:p>
        </p:txBody>
      </p:sp>
    </p:spTree>
    <p:extLst>
      <p:ext uri="{BB962C8B-B14F-4D97-AF65-F5344CB8AC3E}">
        <p14:creationId xmlns:p14="http://schemas.microsoft.com/office/powerpoint/2010/main" val="405068684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http://www.candlepowerforums.com/vb/showthread.php?246699-Tutorial-Laptop-Battery-Pack-18650-Extraction</a:t>
            </a:r>
          </a:p>
          <a:p>
            <a:r>
              <a:rPr lang="de-DE" dirty="0"/>
              <a:t>http://www.pedelecforum.de/forum/index.php?threads/bosch-akku-l%C3%A4dt-nicht-4-zellen-defekt-was-tun.31716/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52AF9-C108-42F2-9890-C1E618CCEF84}" type="slidenum">
              <a:rPr lang="de-DE" smtClean="0"/>
              <a:t>135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by Li.plus</a:t>
            </a:r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/>
              <a:t>Grundlagenworkshop - Lithium-Ionen-Batterien - hörbiger</a:t>
            </a:r>
          </a:p>
        </p:txBody>
      </p:sp>
    </p:spTree>
    <p:extLst>
      <p:ext uri="{BB962C8B-B14F-4D97-AF65-F5344CB8AC3E}">
        <p14:creationId xmlns:p14="http://schemas.microsoft.com/office/powerpoint/2010/main" val="748545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Relationship Id="rId9" Type="http://schemas.openxmlformats.org/officeDocument/2006/relationships/image" Target="../media/image10.wmf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13" Type="http://schemas.openxmlformats.org/officeDocument/2006/relationships/image" Target="../media/image9.wmf"/><Relationship Id="rId3" Type="http://schemas.openxmlformats.org/officeDocument/2006/relationships/image" Target="../media/image12.wmf"/><Relationship Id="rId7" Type="http://schemas.openxmlformats.org/officeDocument/2006/relationships/image" Target="../media/image3.wmf"/><Relationship Id="rId12" Type="http://schemas.openxmlformats.org/officeDocument/2006/relationships/image" Target="../media/image7.wmf"/><Relationship Id="rId2" Type="http://schemas.openxmlformats.org/officeDocument/2006/relationships/image" Target="../media/image11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wmf"/><Relationship Id="rId11" Type="http://schemas.openxmlformats.org/officeDocument/2006/relationships/image" Target="../media/image6.wmf"/><Relationship Id="rId5" Type="http://schemas.openxmlformats.org/officeDocument/2006/relationships/image" Target="../media/image14.wmf"/><Relationship Id="rId10" Type="http://schemas.openxmlformats.org/officeDocument/2006/relationships/image" Target="../media/image16.wmf"/><Relationship Id="rId4" Type="http://schemas.openxmlformats.org/officeDocument/2006/relationships/image" Target="../media/image13.wmf"/><Relationship Id="rId9" Type="http://schemas.openxmlformats.org/officeDocument/2006/relationships/image" Target="../media/image5.wmf"/><Relationship Id="rId14" Type="http://schemas.openxmlformats.org/officeDocument/2006/relationships/image" Target="../media/image17.w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ogen"/>
          <p:cNvSpPr/>
          <p:nvPr/>
        </p:nvSpPr>
        <p:spPr>
          <a:xfrm>
            <a:off x="550000" y="5682800"/>
            <a:ext cx="11019700" cy="1080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400" noProof="0" dirty="0">
              <a:solidFill>
                <a:schemeClr val="tx2"/>
              </a:solidFill>
              <a:latin typeface="+mn-lt"/>
              <a:ea typeface="Titillium Web" charset="0"/>
              <a:cs typeface="Titillium Web" charset="0"/>
            </a:endParaRPr>
          </a:p>
        </p:txBody>
      </p:sp>
      <p:sp>
        <p:nvSpPr>
          <p:cNvPr id="18" name="Titel"/>
          <p:cNvSpPr>
            <a:spLocks noGrp="1"/>
          </p:cNvSpPr>
          <p:nvPr>
            <p:ph type="title"/>
          </p:nvPr>
        </p:nvSpPr>
        <p:spPr>
          <a:xfrm>
            <a:off x="4360000" y="3080670"/>
            <a:ext cx="7133500" cy="179613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pic>
        <p:nvPicPr>
          <p:cNvPr id="44" name="Grafik 4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8367" y="3381273"/>
            <a:ext cx="2589571" cy="149552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0" name="Grafik 4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6466" y="3381273"/>
            <a:ext cx="2659925" cy="14903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8268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Kopf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‹Nr.›</a:t>
            </a:fld>
            <a:endParaRPr lang="de-DE" dirty="0"/>
          </a:p>
        </p:txBody>
      </p:sp>
      <p:sp>
        <p:nvSpPr>
          <p:cNvPr id="11" name="Fußzeilenplatzhalter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algn="ctr">
              <a:defRPr/>
            </a:lvl1pPr>
          </a:lstStyle>
          <a:p>
            <a:pPr defTabSz="268288"/>
            <a:r>
              <a:rPr lang="de-DE"/>
              <a:t>Aktuelle Lithium-Ionen-Batterietechnik &amp; Entwicklungstrends</a:t>
            </a:r>
            <a:endParaRPr lang="de-DE" dirty="0"/>
          </a:p>
        </p:txBody>
      </p:sp>
      <p:sp>
        <p:nvSpPr>
          <p:cNvPr id="8" name="2 Inhalt"/>
          <p:cNvSpPr>
            <a:spLocks noGrp="1"/>
          </p:cNvSpPr>
          <p:nvPr>
            <p:ph idx="13"/>
          </p:nvPr>
        </p:nvSpPr>
        <p:spPr>
          <a:xfrm>
            <a:off x="6276000" y="1979999"/>
            <a:ext cx="5580000" cy="4320000"/>
          </a:xfrm>
          <a:prstGeom prst="rect">
            <a:avLst/>
          </a:prstGeom>
        </p:spPr>
        <p:txBody>
          <a:bodyPr/>
          <a:lstStyle>
            <a:lvl1pPr marL="27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54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81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08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35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0" name="2 Kopf"/>
          <p:cNvSpPr>
            <a:spLocks noGrp="1"/>
          </p:cNvSpPr>
          <p:nvPr>
            <p:ph type="body" idx="16"/>
          </p:nvPr>
        </p:nvSpPr>
        <p:spPr>
          <a:xfrm>
            <a:off x="6274800" y="1260000"/>
            <a:ext cx="5580000" cy="720000"/>
          </a:xfrm>
          <a:prstGeom prst="rect">
            <a:avLst/>
          </a:prstGeom>
        </p:spPr>
        <p:txBody>
          <a:bodyPr anchor="t"/>
          <a:lstStyle>
            <a:lvl1pPr marL="0" indent="0" defTabSz="265113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6" name="1 Inhalt"/>
          <p:cNvSpPr>
            <a:spLocks noGrp="1"/>
          </p:cNvSpPr>
          <p:nvPr>
            <p:ph idx="1"/>
          </p:nvPr>
        </p:nvSpPr>
        <p:spPr>
          <a:xfrm>
            <a:off x="336000" y="1979999"/>
            <a:ext cx="5580000" cy="4319999"/>
          </a:xfrm>
          <a:prstGeom prst="rect">
            <a:avLst/>
          </a:prstGeom>
        </p:spPr>
        <p:txBody>
          <a:bodyPr/>
          <a:lstStyle>
            <a:lvl1pPr marL="27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54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81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08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35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9" name="1 Kopf"/>
          <p:cNvSpPr>
            <a:spLocks noGrp="1"/>
          </p:cNvSpPr>
          <p:nvPr>
            <p:ph type="body" idx="15"/>
          </p:nvPr>
        </p:nvSpPr>
        <p:spPr>
          <a:xfrm>
            <a:off x="336000" y="1260000"/>
            <a:ext cx="5580000" cy="720000"/>
          </a:xfrm>
          <a:prstGeom prst="rect">
            <a:avLst/>
          </a:prstGeom>
        </p:spPr>
        <p:txBody>
          <a:bodyPr anchor="t"/>
          <a:lstStyle>
            <a:lvl1pPr marL="0" indent="0" defTabSz="265113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3" name="Tite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587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nhalt Fu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‹Nr.›</a:t>
            </a:fld>
            <a:endParaRPr lang="de-DE" dirty="0"/>
          </a:p>
        </p:txBody>
      </p:sp>
      <p:sp>
        <p:nvSpPr>
          <p:cNvPr id="11" name="Fußzeilenplatzhalter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algn="ctr">
              <a:defRPr/>
            </a:lvl1pPr>
          </a:lstStyle>
          <a:p>
            <a:pPr defTabSz="268288"/>
            <a:r>
              <a:rPr lang="de-DE"/>
              <a:t>Aktuelle Lithium-Ionen-Batterietechnik &amp; Entwicklungstrends</a:t>
            </a:r>
            <a:endParaRPr lang="de-DE" dirty="0"/>
          </a:p>
        </p:txBody>
      </p:sp>
      <p:sp>
        <p:nvSpPr>
          <p:cNvPr id="10" name="2 Fuß"/>
          <p:cNvSpPr>
            <a:spLocks noGrp="1"/>
          </p:cNvSpPr>
          <p:nvPr>
            <p:ph type="body" idx="16"/>
          </p:nvPr>
        </p:nvSpPr>
        <p:spPr>
          <a:xfrm>
            <a:off x="6274800" y="5579200"/>
            <a:ext cx="5580000" cy="720000"/>
          </a:xfrm>
          <a:prstGeom prst="rect">
            <a:avLst/>
          </a:prstGeom>
        </p:spPr>
        <p:txBody>
          <a:bodyPr anchor="b"/>
          <a:lstStyle>
            <a:lvl1pPr marL="0" indent="0" defTabSz="265113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2 Inhalt"/>
          <p:cNvSpPr>
            <a:spLocks noGrp="1"/>
          </p:cNvSpPr>
          <p:nvPr>
            <p:ph idx="13"/>
          </p:nvPr>
        </p:nvSpPr>
        <p:spPr>
          <a:xfrm>
            <a:off x="6276000" y="1260799"/>
            <a:ext cx="5580000" cy="4320000"/>
          </a:xfrm>
          <a:prstGeom prst="rect">
            <a:avLst/>
          </a:prstGeom>
        </p:spPr>
        <p:txBody>
          <a:bodyPr/>
          <a:lstStyle>
            <a:lvl1pPr marL="27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54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81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08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35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9" name="1 Fuß"/>
          <p:cNvSpPr>
            <a:spLocks noGrp="1"/>
          </p:cNvSpPr>
          <p:nvPr>
            <p:ph type="body" idx="15"/>
          </p:nvPr>
        </p:nvSpPr>
        <p:spPr>
          <a:xfrm>
            <a:off x="336000" y="5579200"/>
            <a:ext cx="5580000" cy="720000"/>
          </a:xfrm>
          <a:prstGeom prst="rect">
            <a:avLst/>
          </a:prstGeom>
        </p:spPr>
        <p:txBody>
          <a:bodyPr anchor="b"/>
          <a:lstStyle>
            <a:lvl1pPr marL="0" indent="0" defTabSz="265113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6" name="1 Inhalt"/>
          <p:cNvSpPr>
            <a:spLocks noGrp="1"/>
          </p:cNvSpPr>
          <p:nvPr>
            <p:ph idx="1"/>
          </p:nvPr>
        </p:nvSpPr>
        <p:spPr>
          <a:xfrm>
            <a:off x="336000" y="1260799"/>
            <a:ext cx="5580000" cy="4319999"/>
          </a:xfrm>
          <a:prstGeom prst="rect">
            <a:avLst/>
          </a:prstGeom>
        </p:spPr>
        <p:txBody>
          <a:bodyPr/>
          <a:lstStyle>
            <a:lvl1pPr marL="27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54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81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08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35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3" name="Tite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820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Kopf Inhalt Fu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iennummernplatzhalter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‹Nr.›</a:t>
            </a:fld>
            <a:endParaRPr lang="de-DE" dirty="0"/>
          </a:p>
        </p:txBody>
      </p:sp>
      <p:sp>
        <p:nvSpPr>
          <p:cNvPr id="13" name="Fußzeilenplatzhalter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 defTabSz="268288"/>
            <a:r>
              <a:rPr lang="de-DE"/>
              <a:t>Aktuelle Lithium-Ionen-Batterietechnik &amp; Entwicklungstrends</a:t>
            </a:r>
            <a:endParaRPr lang="de-DE" dirty="0"/>
          </a:p>
        </p:txBody>
      </p:sp>
      <p:sp>
        <p:nvSpPr>
          <p:cNvPr id="10" name="2 Fuß"/>
          <p:cNvSpPr>
            <a:spLocks noGrp="1"/>
          </p:cNvSpPr>
          <p:nvPr>
            <p:ph type="body" idx="16"/>
          </p:nvPr>
        </p:nvSpPr>
        <p:spPr>
          <a:xfrm>
            <a:off x="6274800" y="5579200"/>
            <a:ext cx="5580000" cy="720000"/>
          </a:xfrm>
          <a:prstGeom prst="rect">
            <a:avLst/>
          </a:prstGeom>
        </p:spPr>
        <p:txBody>
          <a:bodyPr anchor="b"/>
          <a:lstStyle>
            <a:lvl1pPr marL="0" indent="0" defTabSz="265113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2 Inhalt"/>
          <p:cNvSpPr>
            <a:spLocks noGrp="1"/>
          </p:cNvSpPr>
          <p:nvPr>
            <p:ph idx="13"/>
          </p:nvPr>
        </p:nvSpPr>
        <p:spPr>
          <a:xfrm>
            <a:off x="6276000" y="1979999"/>
            <a:ext cx="5580000" cy="3600799"/>
          </a:xfrm>
          <a:prstGeom prst="rect">
            <a:avLst/>
          </a:prstGeom>
        </p:spPr>
        <p:txBody>
          <a:bodyPr/>
          <a:lstStyle>
            <a:lvl1pPr marL="27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54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1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108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35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2 Kopf"/>
          <p:cNvSpPr>
            <a:spLocks noGrp="1"/>
          </p:cNvSpPr>
          <p:nvPr>
            <p:ph type="body" idx="17"/>
          </p:nvPr>
        </p:nvSpPr>
        <p:spPr>
          <a:xfrm>
            <a:off x="6274800" y="1260000"/>
            <a:ext cx="5580000" cy="720000"/>
          </a:xfrm>
          <a:prstGeom prst="rect">
            <a:avLst/>
          </a:prstGeom>
        </p:spPr>
        <p:txBody>
          <a:bodyPr anchor="t"/>
          <a:lstStyle>
            <a:lvl1pPr marL="0" indent="0" defTabSz="265113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1 Fuß"/>
          <p:cNvSpPr>
            <a:spLocks noGrp="1"/>
          </p:cNvSpPr>
          <p:nvPr>
            <p:ph type="body" idx="15"/>
          </p:nvPr>
        </p:nvSpPr>
        <p:spPr>
          <a:xfrm>
            <a:off x="336000" y="5579200"/>
            <a:ext cx="5580000" cy="720000"/>
          </a:xfrm>
          <a:prstGeom prst="rect">
            <a:avLst/>
          </a:prstGeom>
        </p:spPr>
        <p:txBody>
          <a:bodyPr anchor="b"/>
          <a:lstStyle>
            <a:lvl1pPr marL="0" indent="0" defTabSz="265113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1 Inhalt"/>
          <p:cNvSpPr>
            <a:spLocks noGrp="1"/>
          </p:cNvSpPr>
          <p:nvPr>
            <p:ph idx="1"/>
          </p:nvPr>
        </p:nvSpPr>
        <p:spPr>
          <a:xfrm>
            <a:off x="336000" y="1980000"/>
            <a:ext cx="5580000" cy="3600798"/>
          </a:xfrm>
          <a:prstGeom prst="rect">
            <a:avLst/>
          </a:prstGeom>
        </p:spPr>
        <p:txBody>
          <a:bodyPr/>
          <a:lstStyle>
            <a:lvl1pPr marL="27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54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1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108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35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2" name="1 Kopf"/>
          <p:cNvSpPr>
            <a:spLocks noGrp="1"/>
          </p:cNvSpPr>
          <p:nvPr>
            <p:ph type="body" idx="18"/>
          </p:nvPr>
        </p:nvSpPr>
        <p:spPr>
          <a:xfrm>
            <a:off x="336000" y="1260000"/>
            <a:ext cx="5580000" cy="720000"/>
          </a:xfrm>
          <a:prstGeom prst="rect">
            <a:avLst/>
          </a:prstGeom>
        </p:spPr>
        <p:txBody>
          <a:bodyPr anchor="t"/>
          <a:lstStyle>
            <a:lvl1pPr marL="0" indent="0" defTabSz="265113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Tite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636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‹Nr.›</a:t>
            </a:fld>
            <a:endParaRPr lang="de-DE" dirty="0"/>
          </a:p>
        </p:txBody>
      </p:sp>
      <p:sp>
        <p:nvSpPr>
          <p:cNvPr id="10" name="Fußzeilenplatzhalter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defTabSz="268288"/>
            <a:r>
              <a:rPr lang="de-DE"/>
              <a:t>Aktuelle Lithium-Ionen-Batterietechnik &amp; Entwicklungstrends</a:t>
            </a:r>
            <a:endParaRPr lang="de-DE" dirty="0"/>
          </a:p>
        </p:txBody>
      </p:sp>
      <p:sp>
        <p:nvSpPr>
          <p:cNvPr id="9" name="3 Inhalt"/>
          <p:cNvSpPr>
            <a:spLocks noGrp="1"/>
          </p:cNvSpPr>
          <p:nvPr>
            <p:ph idx="14"/>
          </p:nvPr>
        </p:nvSpPr>
        <p:spPr>
          <a:xfrm>
            <a:off x="8256000" y="1259999"/>
            <a:ext cx="3600000" cy="5040000"/>
          </a:xfrm>
          <a:prstGeom prst="rect">
            <a:avLst/>
          </a:prstGeom>
        </p:spPr>
        <p:txBody>
          <a:bodyPr/>
          <a:lstStyle>
            <a:lvl1pPr marL="27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54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1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108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35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2 Inhalt"/>
          <p:cNvSpPr>
            <a:spLocks noGrp="1"/>
          </p:cNvSpPr>
          <p:nvPr>
            <p:ph idx="13"/>
          </p:nvPr>
        </p:nvSpPr>
        <p:spPr>
          <a:xfrm>
            <a:off x="4296000" y="1259999"/>
            <a:ext cx="3600000" cy="5040000"/>
          </a:xfrm>
          <a:prstGeom prst="rect">
            <a:avLst/>
          </a:prstGeom>
        </p:spPr>
        <p:txBody>
          <a:bodyPr/>
          <a:lstStyle>
            <a:lvl1pPr marL="27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54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1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108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35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6" name="1 Inhalt"/>
          <p:cNvSpPr>
            <a:spLocks noGrp="1"/>
          </p:cNvSpPr>
          <p:nvPr>
            <p:ph idx="1"/>
          </p:nvPr>
        </p:nvSpPr>
        <p:spPr>
          <a:xfrm>
            <a:off x="336000" y="1259999"/>
            <a:ext cx="3600000" cy="5040000"/>
          </a:xfrm>
          <a:prstGeom prst="rect">
            <a:avLst/>
          </a:prstGeom>
        </p:spPr>
        <p:txBody>
          <a:bodyPr/>
          <a:lstStyle>
            <a:lvl1pPr marL="27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54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1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108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35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3" name="Tite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146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pf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iennummernplatzhalter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‹Nr.›</a:t>
            </a:fld>
            <a:endParaRPr lang="de-DE" dirty="0"/>
          </a:p>
        </p:txBody>
      </p:sp>
      <p:sp>
        <p:nvSpPr>
          <p:cNvPr id="13" name="Fußzeilenplatzhalter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 defTabSz="268288"/>
            <a:r>
              <a:rPr lang="de-DE"/>
              <a:t>Aktuelle Lithium-Ionen-Batterietechnik &amp; Entwicklungstrends</a:t>
            </a:r>
            <a:endParaRPr lang="de-DE" dirty="0"/>
          </a:p>
        </p:txBody>
      </p:sp>
      <p:sp>
        <p:nvSpPr>
          <p:cNvPr id="9" name="3 Inhalt"/>
          <p:cNvSpPr>
            <a:spLocks noGrp="1"/>
          </p:cNvSpPr>
          <p:nvPr>
            <p:ph idx="14"/>
          </p:nvPr>
        </p:nvSpPr>
        <p:spPr>
          <a:xfrm>
            <a:off x="8256000" y="1979999"/>
            <a:ext cx="3600000" cy="4319999"/>
          </a:xfrm>
          <a:prstGeom prst="rect">
            <a:avLst/>
          </a:prstGeom>
        </p:spPr>
        <p:txBody>
          <a:bodyPr/>
          <a:lstStyle>
            <a:lvl1pPr marL="27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54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1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108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35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2" name="3 Kopf"/>
          <p:cNvSpPr>
            <a:spLocks noGrp="1"/>
          </p:cNvSpPr>
          <p:nvPr>
            <p:ph type="body" idx="19"/>
          </p:nvPr>
        </p:nvSpPr>
        <p:spPr>
          <a:xfrm>
            <a:off x="8256000" y="1260000"/>
            <a:ext cx="3600000" cy="720000"/>
          </a:xfrm>
          <a:prstGeom prst="rect">
            <a:avLst/>
          </a:prstGeom>
        </p:spPr>
        <p:txBody>
          <a:bodyPr anchor="t"/>
          <a:lstStyle>
            <a:lvl1pPr marL="0" indent="0" defTabSz="265113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2 Inhalt"/>
          <p:cNvSpPr>
            <a:spLocks noGrp="1"/>
          </p:cNvSpPr>
          <p:nvPr>
            <p:ph idx="13"/>
          </p:nvPr>
        </p:nvSpPr>
        <p:spPr>
          <a:xfrm>
            <a:off x="4296000" y="1979999"/>
            <a:ext cx="3600000" cy="4319999"/>
          </a:xfrm>
          <a:prstGeom prst="rect">
            <a:avLst/>
          </a:prstGeom>
        </p:spPr>
        <p:txBody>
          <a:bodyPr/>
          <a:lstStyle>
            <a:lvl1pPr marL="27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54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1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108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35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2 Kopf"/>
          <p:cNvSpPr>
            <a:spLocks noGrp="1"/>
          </p:cNvSpPr>
          <p:nvPr>
            <p:ph type="body" idx="17"/>
          </p:nvPr>
        </p:nvSpPr>
        <p:spPr>
          <a:xfrm>
            <a:off x="4296000" y="1260000"/>
            <a:ext cx="3600000" cy="720000"/>
          </a:xfrm>
          <a:prstGeom prst="rect">
            <a:avLst/>
          </a:prstGeom>
        </p:spPr>
        <p:txBody>
          <a:bodyPr anchor="t"/>
          <a:lstStyle>
            <a:lvl1pPr marL="0" indent="0" defTabSz="265113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1 Inhalt"/>
          <p:cNvSpPr>
            <a:spLocks noGrp="1"/>
          </p:cNvSpPr>
          <p:nvPr>
            <p:ph idx="1"/>
          </p:nvPr>
        </p:nvSpPr>
        <p:spPr>
          <a:xfrm>
            <a:off x="336000" y="1979999"/>
            <a:ext cx="3600000" cy="4319999"/>
          </a:xfrm>
          <a:prstGeom prst="rect">
            <a:avLst/>
          </a:prstGeom>
        </p:spPr>
        <p:txBody>
          <a:bodyPr/>
          <a:lstStyle>
            <a:lvl1pPr marL="27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54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1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108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35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1 Kopf"/>
          <p:cNvSpPr>
            <a:spLocks noGrp="1"/>
          </p:cNvSpPr>
          <p:nvPr>
            <p:ph type="body" idx="18"/>
          </p:nvPr>
        </p:nvSpPr>
        <p:spPr>
          <a:xfrm>
            <a:off x="336000" y="1260000"/>
            <a:ext cx="3600000" cy="720000"/>
          </a:xfrm>
          <a:prstGeom prst="rect">
            <a:avLst/>
          </a:prstGeom>
        </p:spPr>
        <p:txBody>
          <a:bodyPr anchor="t"/>
          <a:lstStyle>
            <a:lvl1pPr marL="0" indent="0" defTabSz="265113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Tite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397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nhalt Fu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liennummernplatzhalter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‹Nr.›</a:t>
            </a:fld>
            <a:endParaRPr lang="de-DE" dirty="0"/>
          </a:p>
        </p:txBody>
      </p:sp>
      <p:sp>
        <p:nvSpPr>
          <p:cNvPr id="15" name="Fußzeilenplatzhalter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algn="l" defTabSz="268288"/>
            <a:r>
              <a:rPr lang="de-DE"/>
              <a:t>Aktuelle Lithium-Ionen-Batterietechnik &amp; Entwicklungstrends</a:t>
            </a:r>
            <a:endParaRPr lang="de-DE" dirty="0"/>
          </a:p>
        </p:txBody>
      </p:sp>
      <p:sp>
        <p:nvSpPr>
          <p:cNvPr id="16" name="3 Fuß"/>
          <p:cNvSpPr>
            <a:spLocks noGrp="1"/>
          </p:cNvSpPr>
          <p:nvPr>
            <p:ph type="body" idx="20"/>
          </p:nvPr>
        </p:nvSpPr>
        <p:spPr>
          <a:xfrm>
            <a:off x="8256000" y="5579200"/>
            <a:ext cx="3600000" cy="720000"/>
          </a:xfrm>
          <a:prstGeom prst="rect">
            <a:avLst/>
          </a:prstGeom>
        </p:spPr>
        <p:txBody>
          <a:bodyPr anchor="b"/>
          <a:lstStyle>
            <a:lvl1pPr marL="0" indent="0" defTabSz="265113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3 Inhalt"/>
          <p:cNvSpPr>
            <a:spLocks noGrp="1"/>
          </p:cNvSpPr>
          <p:nvPr>
            <p:ph idx="14"/>
          </p:nvPr>
        </p:nvSpPr>
        <p:spPr>
          <a:xfrm>
            <a:off x="8256000" y="1260799"/>
            <a:ext cx="3600000" cy="4318401"/>
          </a:xfrm>
          <a:prstGeom prst="rect">
            <a:avLst/>
          </a:prstGeom>
        </p:spPr>
        <p:txBody>
          <a:bodyPr/>
          <a:lstStyle>
            <a:lvl1pPr marL="27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54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1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108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35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3" name="2 Fuß"/>
          <p:cNvSpPr>
            <a:spLocks noGrp="1"/>
          </p:cNvSpPr>
          <p:nvPr>
            <p:ph type="body" idx="16"/>
          </p:nvPr>
        </p:nvSpPr>
        <p:spPr>
          <a:xfrm>
            <a:off x="4296000" y="5579200"/>
            <a:ext cx="3600000" cy="720000"/>
          </a:xfrm>
          <a:prstGeom prst="rect">
            <a:avLst/>
          </a:prstGeom>
        </p:spPr>
        <p:txBody>
          <a:bodyPr anchor="b"/>
          <a:lstStyle>
            <a:lvl1pPr marL="0" indent="0" defTabSz="265113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2 Inhalt"/>
          <p:cNvSpPr>
            <a:spLocks noGrp="1"/>
          </p:cNvSpPr>
          <p:nvPr>
            <p:ph idx="13"/>
          </p:nvPr>
        </p:nvSpPr>
        <p:spPr>
          <a:xfrm>
            <a:off x="4296000" y="1260799"/>
            <a:ext cx="3600000" cy="4318401"/>
          </a:xfrm>
          <a:prstGeom prst="rect">
            <a:avLst/>
          </a:prstGeom>
        </p:spPr>
        <p:txBody>
          <a:bodyPr/>
          <a:lstStyle>
            <a:lvl1pPr marL="27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54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1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108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35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4" name="1 Fuß"/>
          <p:cNvSpPr>
            <a:spLocks noGrp="1"/>
          </p:cNvSpPr>
          <p:nvPr>
            <p:ph type="body" idx="15"/>
          </p:nvPr>
        </p:nvSpPr>
        <p:spPr>
          <a:xfrm>
            <a:off x="336000" y="5579200"/>
            <a:ext cx="3600000" cy="720000"/>
          </a:xfrm>
          <a:prstGeom prst="rect">
            <a:avLst/>
          </a:prstGeom>
        </p:spPr>
        <p:txBody>
          <a:bodyPr anchor="b"/>
          <a:lstStyle>
            <a:lvl1pPr marL="0" indent="0" defTabSz="265113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1 Inhalt"/>
          <p:cNvSpPr>
            <a:spLocks noGrp="1"/>
          </p:cNvSpPr>
          <p:nvPr>
            <p:ph idx="1"/>
          </p:nvPr>
        </p:nvSpPr>
        <p:spPr>
          <a:xfrm>
            <a:off x="336000" y="1260799"/>
            <a:ext cx="3600000" cy="4318401"/>
          </a:xfrm>
          <a:prstGeom prst="rect">
            <a:avLst/>
          </a:prstGeom>
        </p:spPr>
        <p:txBody>
          <a:bodyPr/>
          <a:lstStyle>
            <a:lvl1pPr marL="27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54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1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108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35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3" name="Tite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328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pf Inhalt Fu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liennummernplatzhalter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‹Nr.›</a:t>
            </a:fld>
            <a:endParaRPr lang="de-DE" dirty="0"/>
          </a:p>
        </p:txBody>
      </p:sp>
      <p:sp>
        <p:nvSpPr>
          <p:cNvPr id="17" name="Fußzeilenplatzhalter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algn="l" defTabSz="268288"/>
            <a:r>
              <a:rPr lang="de-DE"/>
              <a:t>Aktuelle Lithium-Ionen-Batterietechnik &amp; Entwicklungstrends</a:t>
            </a:r>
            <a:endParaRPr lang="de-DE" dirty="0"/>
          </a:p>
        </p:txBody>
      </p:sp>
      <p:sp>
        <p:nvSpPr>
          <p:cNvPr id="16" name="3 Fuß"/>
          <p:cNvSpPr>
            <a:spLocks noGrp="1"/>
          </p:cNvSpPr>
          <p:nvPr>
            <p:ph type="body" idx="20"/>
          </p:nvPr>
        </p:nvSpPr>
        <p:spPr>
          <a:xfrm>
            <a:off x="8256000" y="5579200"/>
            <a:ext cx="3600000" cy="720000"/>
          </a:xfrm>
          <a:prstGeom prst="rect">
            <a:avLst/>
          </a:prstGeom>
        </p:spPr>
        <p:txBody>
          <a:bodyPr anchor="b"/>
          <a:lstStyle>
            <a:lvl1pPr marL="0" indent="0" defTabSz="265113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3 Inhalt"/>
          <p:cNvSpPr>
            <a:spLocks noGrp="1"/>
          </p:cNvSpPr>
          <p:nvPr>
            <p:ph idx="14"/>
          </p:nvPr>
        </p:nvSpPr>
        <p:spPr>
          <a:xfrm>
            <a:off x="8256000" y="1979999"/>
            <a:ext cx="3600000" cy="3599201"/>
          </a:xfrm>
          <a:prstGeom prst="rect">
            <a:avLst/>
          </a:prstGeom>
        </p:spPr>
        <p:txBody>
          <a:bodyPr/>
          <a:lstStyle>
            <a:lvl1pPr marL="27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54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1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108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35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2" name="3 Kopf"/>
          <p:cNvSpPr>
            <a:spLocks noGrp="1"/>
          </p:cNvSpPr>
          <p:nvPr>
            <p:ph type="body" idx="19"/>
          </p:nvPr>
        </p:nvSpPr>
        <p:spPr>
          <a:xfrm>
            <a:off x="8256000" y="1260000"/>
            <a:ext cx="3600000" cy="720000"/>
          </a:xfrm>
          <a:prstGeom prst="rect">
            <a:avLst/>
          </a:prstGeom>
        </p:spPr>
        <p:txBody>
          <a:bodyPr anchor="t"/>
          <a:lstStyle>
            <a:lvl1pPr marL="0" indent="0" defTabSz="265113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3" name="2 Fuß"/>
          <p:cNvSpPr>
            <a:spLocks noGrp="1"/>
          </p:cNvSpPr>
          <p:nvPr>
            <p:ph type="body" idx="16"/>
          </p:nvPr>
        </p:nvSpPr>
        <p:spPr>
          <a:xfrm>
            <a:off x="4296000" y="5579200"/>
            <a:ext cx="3600000" cy="720000"/>
          </a:xfrm>
          <a:prstGeom prst="rect">
            <a:avLst/>
          </a:prstGeom>
        </p:spPr>
        <p:txBody>
          <a:bodyPr anchor="b"/>
          <a:lstStyle>
            <a:lvl1pPr marL="0" indent="0" defTabSz="265113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2 Inhalt"/>
          <p:cNvSpPr>
            <a:spLocks noGrp="1"/>
          </p:cNvSpPr>
          <p:nvPr>
            <p:ph idx="13"/>
          </p:nvPr>
        </p:nvSpPr>
        <p:spPr>
          <a:xfrm>
            <a:off x="4296000" y="1979999"/>
            <a:ext cx="3600000" cy="3599201"/>
          </a:xfrm>
          <a:prstGeom prst="rect">
            <a:avLst/>
          </a:prstGeom>
        </p:spPr>
        <p:txBody>
          <a:bodyPr/>
          <a:lstStyle>
            <a:lvl1pPr marL="27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54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1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108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35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2 Kopf"/>
          <p:cNvSpPr>
            <a:spLocks noGrp="1"/>
          </p:cNvSpPr>
          <p:nvPr>
            <p:ph type="body" idx="17"/>
          </p:nvPr>
        </p:nvSpPr>
        <p:spPr>
          <a:xfrm>
            <a:off x="4296000" y="1260000"/>
            <a:ext cx="3600000" cy="720000"/>
          </a:xfrm>
          <a:prstGeom prst="rect">
            <a:avLst/>
          </a:prstGeom>
        </p:spPr>
        <p:txBody>
          <a:bodyPr anchor="t"/>
          <a:lstStyle>
            <a:lvl1pPr marL="0" indent="0" defTabSz="265113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1 Fuß"/>
          <p:cNvSpPr>
            <a:spLocks noGrp="1"/>
          </p:cNvSpPr>
          <p:nvPr>
            <p:ph type="body" idx="15"/>
          </p:nvPr>
        </p:nvSpPr>
        <p:spPr>
          <a:xfrm>
            <a:off x="336000" y="5579200"/>
            <a:ext cx="3600000" cy="720000"/>
          </a:xfrm>
          <a:prstGeom prst="rect">
            <a:avLst/>
          </a:prstGeom>
        </p:spPr>
        <p:txBody>
          <a:bodyPr anchor="b"/>
          <a:lstStyle>
            <a:lvl1pPr marL="0" indent="0" defTabSz="265113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1 Inhalt"/>
          <p:cNvSpPr>
            <a:spLocks noGrp="1"/>
          </p:cNvSpPr>
          <p:nvPr>
            <p:ph idx="1"/>
          </p:nvPr>
        </p:nvSpPr>
        <p:spPr>
          <a:xfrm>
            <a:off x="336000" y="1979999"/>
            <a:ext cx="3600000" cy="3599201"/>
          </a:xfrm>
          <a:prstGeom prst="rect">
            <a:avLst/>
          </a:prstGeom>
        </p:spPr>
        <p:txBody>
          <a:bodyPr/>
          <a:lstStyle>
            <a:lvl1pPr marL="27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54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81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108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35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1 Kopf"/>
          <p:cNvSpPr>
            <a:spLocks noGrp="1"/>
          </p:cNvSpPr>
          <p:nvPr>
            <p:ph type="body" idx="18"/>
          </p:nvPr>
        </p:nvSpPr>
        <p:spPr>
          <a:xfrm>
            <a:off x="336000" y="1260000"/>
            <a:ext cx="3600000" cy="720000"/>
          </a:xfrm>
          <a:prstGeom prst="rect">
            <a:avLst/>
          </a:prstGeom>
        </p:spPr>
        <p:txBody>
          <a:bodyPr anchor="t"/>
          <a:lstStyle>
            <a:lvl1pPr marL="0" indent="0" defTabSz="265113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Tite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044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verzeichnis"/>
          <p:cNvSpPr>
            <a:spLocks noGrp="1"/>
          </p:cNvSpPr>
          <p:nvPr>
            <p:ph sz="quarter" idx="10"/>
          </p:nvPr>
        </p:nvSpPr>
        <p:spPr>
          <a:xfrm>
            <a:off x="336000" y="1260000"/>
            <a:ext cx="11520000" cy="4140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ite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0116" y="4741527"/>
            <a:ext cx="425394" cy="25265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2231" y="4582150"/>
            <a:ext cx="333279" cy="17805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49344" y="4650034"/>
            <a:ext cx="360000" cy="20060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86511" y="4650034"/>
            <a:ext cx="362255" cy="20060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25933" y="4629434"/>
            <a:ext cx="414319" cy="24405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030252" y="4650034"/>
            <a:ext cx="365278" cy="20273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431352" y="4651655"/>
            <a:ext cx="361186" cy="198985"/>
          </a:xfrm>
          <a:prstGeom prst="rect">
            <a:avLst/>
          </a:prstGeom>
        </p:spPr>
      </p:pic>
      <p:grpSp>
        <p:nvGrpSpPr>
          <p:cNvPr id="12" name="Gruppieren 11"/>
          <p:cNvGrpSpPr/>
          <p:nvPr userDrawn="1"/>
        </p:nvGrpSpPr>
        <p:grpSpPr>
          <a:xfrm>
            <a:off x="7611810" y="1879324"/>
            <a:ext cx="1101489" cy="583134"/>
            <a:chOff x="730333" y="1636544"/>
            <a:chExt cx="1101489" cy="583134"/>
          </a:xfrm>
          <a:effectLst/>
        </p:grpSpPr>
        <p:sp>
          <p:nvSpPr>
            <p:cNvPr id="13" name="Parallelogramm 12"/>
            <p:cNvSpPr/>
            <p:nvPr userDrawn="1"/>
          </p:nvSpPr>
          <p:spPr>
            <a:xfrm>
              <a:off x="730333" y="1636544"/>
              <a:ext cx="327447" cy="583134"/>
            </a:xfrm>
            <a:prstGeom prst="parallelogram">
              <a:avLst>
                <a:gd name="adj" fmla="val 11464"/>
              </a:avLst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0" rtlCol="0" anchor="ctr"/>
            <a:lstStyle/>
            <a:p>
              <a:pPr algn="ctr"/>
              <a:r>
                <a:rPr lang="de-DE" sz="2400" b="1" i="1" dirty="0">
                  <a:solidFill>
                    <a:schemeClr val="accent1"/>
                  </a:solidFill>
                  <a:latin typeface="+mn-lt"/>
                </a:rPr>
                <a:t>P</a:t>
              </a:r>
            </a:p>
          </p:txBody>
        </p:sp>
        <p:sp>
          <p:nvSpPr>
            <p:cNvPr id="14" name="Parallelogramm 13"/>
            <p:cNvSpPr/>
            <p:nvPr userDrawn="1"/>
          </p:nvSpPr>
          <p:spPr>
            <a:xfrm>
              <a:off x="1054843" y="1636544"/>
              <a:ext cx="327447" cy="583134"/>
            </a:xfrm>
            <a:prstGeom prst="parallelogram">
              <a:avLst>
                <a:gd name="adj" fmla="val 11464"/>
              </a:avLst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" tIns="36000" rIns="36000" bIns="0" rtlCol="0" anchor="ctr"/>
            <a:lstStyle/>
            <a:p>
              <a:pPr algn="ctr"/>
              <a:r>
                <a:rPr lang="de-DE" sz="2400" b="1" i="1" dirty="0">
                  <a:solidFill>
                    <a:schemeClr val="accent1"/>
                  </a:solidFill>
                  <a:latin typeface="+mn-lt"/>
                </a:rPr>
                <a:t>K</a:t>
              </a:r>
            </a:p>
          </p:txBody>
        </p:sp>
        <p:sp>
          <p:nvSpPr>
            <p:cNvPr id="15" name="Parallelogramm 14"/>
            <p:cNvSpPr/>
            <p:nvPr userDrawn="1"/>
          </p:nvSpPr>
          <p:spPr>
            <a:xfrm>
              <a:off x="1379353" y="1636544"/>
              <a:ext cx="327447" cy="583134"/>
            </a:xfrm>
            <a:prstGeom prst="parallelogram">
              <a:avLst>
                <a:gd name="adj" fmla="val 11464"/>
              </a:avLst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b="1">
                <a:latin typeface="+mn-lt"/>
              </a:endParaRPr>
            </a:p>
          </p:txBody>
        </p:sp>
        <p:sp>
          <p:nvSpPr>
            <p:cNvPr id="16" name="Parallelogramm 15"/>
            <p:cNvSpPr/>
            <p:nvPr userDrawn="1"/>
          </p:nvSpPr>
          <p:spPr>
            <a:xfrm>
              <a:off x="1713386" y="1784111"/>
              <a:ext cx="118436" cy="288000"/>
            </a:xfrm>
            <a:prstGeom prst="parallelogram">
              <a:avLst>
                <a:gd name="adj" fmla="val 11464"/>
              </a:avLst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b="1">
                <a:latin typeface="+mn-lt"/>
              </a:endParaRPr>
            </a:p>
          </p:txBody>
        </p:sp>
      </p:grpSp>
      <p:grpSp>
        <p:nvGrpSpPr>
          <p:cNvPr id="17" name="Gruppieren 16"/>
          <p:cNvGrpSpPr/>
          <p:nvPr userDrawn="1"/>
        </p:nvGrpSpPr>
        <p:grpSpPr>
          <a:xfrm>
            <a:off x="4473177" y="1848414"/>
            <a:ext cx="1043755" cy="583134"/>
            <a:chOff x="730333" y="1636544"/>
            <a:chExt cx="1043755" cy="583134"/>
          </a:xfrm>
          <a:solidFill>
            <a:schemeClr val="bg1"/>
          </a:solidFill>
          <a:effectLst/>
        </p:grpSpPr>
        <p:sp>
          <p:nvSpPr>
            <p:cNvPr id="18" name="Parallelogramm 17"/>
            <p:cNvSpPr/>
            <p:nvPr userDrawn="1"/>
          </p:nvSpPr>
          <p:spPr>
            <a:xfrm>
              <a:off x="730333" y="1636544"/>
              <a:ext cx="327447" cy="583134"/>
            </a:xfrm>
            <a:prstGeom prst="parallelogram">
              <a:avLst>
                <a:gd name="adj" fmla="val 11464"/>
              </a:avLst>
            </a:prstGeom>
            <a:grpFill/>
            <a:ln w="12700">
              <a:solidFill>
                <a:schemeClr val="accent1"/>
              </a:solidFill>
            </a:ln>
            <a:effectLst>
              <a:innerShdw blurRad="38100" dist="38100" dir="8100000">
                <a:schemeClr val="accent1"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tIns="36000" rIns="36000" bIns="0" rtlCol="0" anchor="ctr"/>
            <a:lstStyle/>
            <a:p>
              <a:pPr algn="ctr"/>
              <a:r>
                <a:rPr lang="de-DE" sz="2400" b="1" i="1" dirty="0">
                  <a:solidFill>
                    <a:schemeClr val="accent1"/>
                  </a:solidFill>
                  <a:latin typeface="+mn-lt"/>
                </a:rPr>
                <a:t>P</a:t>
              </a:r>
            </a:p>
          </p:txBody>
        </p:sp>
        <p:sp>
          <p:nvSpPr>
            <p:cNvPr id="19" name="Parallelogramm 18"/>
            <p:cNvSpPr/>
            <p:nvPr userDrawn="1"/>
          </p:nvSpPr>
          <p:spPr>
            <a:xfrm>
              <a:off x="1054843" y="1636544"/>
              <a:ext cx="327447" cy="583134"/>
            </a:xfrm>
            <a:prstGeom prst="parallelogram">
              <a:avLst>
                <a:gd name="adj" fmla="val 11464"/>
              </a:avLst>
            </a:prstGeom>
            <a:grpFill/>
            <a:ln w="12700">
              <a:solidFill>
                <a:schemeClr val="accent1"/>
              </a:solidFill>
            </a:ln>
            <a:effectLst>
              <a:innerShdw blurRad="38100" dist="38100" dir="8100000">
                <a:schemeClr val="accent1"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" tIns="36000" rIns="36000" bIns="0" rtlCol="0" anchor="ctr"/>
            <a:lstStyle/>
            <a:p>
              <a:pPr algn="ctr"/>
              <a:r>
                <a:rPr lang="de-DE" sz="2400" b="1" i="1" dirty="0">
                  <a:solidFill>
                    <a:schemeClr val="accent1"/>
                  </a:solidFill>
                  <a:latin typeface="+mn-lt"/>
                </a:rPr>
                <a:t>K</a:t>
              </a:r>
            </a:p>
          </p:txBody>
        </p:sp>
        <p:sp>
          <p:nvSpPr>
            <p:cNvPr id="20" name="Parallelogramm 19"/>
            <p:cNvSpPr/>
            <p:nvPr userDrawn="1"/>
          </p:nvSpPr>
          <p:spPr>
            <a:xfrm>
              <a:off x="1379353" y="1636544"/>
              <a:ext cx="327447" cy="583134"/>
            </a:xfrm>
            <a:prstGeom prst="parallelogram">
              <a:avLst>
                <a:gd name="adj" fmla="val 11464"/>
              </a:avLst>
            </a:prstGeom>
            <a:grpFill/>
            <a:ln w="12700">
              <a:solidFill>
                <a:schemeClr val="accent1"/>
              </a:solidFill>
            </a:ln>
            <a:effectLst>
              <a:innerShdw blurRad="38100" dist="38100" dir="8100000">
                <a:schemeClr val="accent1"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b="1">
                <a:latin typeface="+mn-lt"/>
              </a:endParaRPr>
            </a:p>
          </p:txBody>
        </p:sp>
        <p:sp>
          <p:nvSpPr>
            <p:cNvPr id="21" name="Parallelogramm 20"/>
            <p:cNvSpPr/>
            <p:nvPr userDrawn="1"/>
          </p:nvSpPr>
          <p:spPr>
            <a:xfrm>
              <a:off x="1713386" y="1784111"/>
              <a:ext cx="60702" cy="288000"/>
            </a:xfrm>
            <a:prstGeom prst="parallelogram">
              <a:avLst>
                <a:gd name="adj" fmla="val 23039"/>
              </a:avLst>
            </a:prstGeom>
            <a:grpFill/>
            <a:ln w="12700">
              <a:solidFill>
                <a:schemeClr val="accent1"/>
              </a:solidFill>
            </a:ln>
            <a:effectLst>
              <a:innerShdw blurRad="38100" dist="25400" dir="8100000">
                <a:schemeClr val="accent1"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b="1">
                <a:latin typeface="+mn-lt"/>
              </a:endParaRPr>
            </a:p>
          </p:txBody>
        </p:sp>
      </p:grp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483873" y="3253860"/>
            <a:ext cx="2575961" cy="1487667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grpSp>
        <p:nvGrpSpPr>
          <p:cNvPr id="23" name="Gruppieren 22"/>
          <p:cNvGrpSpPr/>
          <p:nvPr userDrawn="1"/>
        </p:nvGrpSpPr>
        <p:grpSpPr>
          <a:xfrm>
            <a:off x="4473177" y="2562789"/>
            <a:ext cx="1043755" cy="583134"/>
            <a:chOff x="730333" y="1636544"/>
            <a:chExt cx="1043755" cy="583134"/>
          </a:xfrm>
          <a:solidFill>
            <a:schemeClr val="bg1"/>
          </a:solidFill>
          <a:effectLst/>
        </p:grpSpPr>
        <p:sp>
          <p:nvSpPr>
            <p:cNvPr id="24" name="Parallelogramm 23"/>
            <p:cNvSpPr/>
            <p:nvPr userDrawn="1"/>
          </p:nvSpPr>
          <p:spPr>
            <a:xfrm>
              <a:off x="730333" y="1636544"/>
              <a:ext cx="327447" cy="583134"/>
            </a:xfrm>
            <a:prstGeom prst="parallelogram">
              <a:avLst>
                <a:gd name="adj" fmla="val 11464"/>
              </a:avLst>
            </a:prstGeom>
            <a:grpFill/>
            <a:ln w="12700">
              <a:solidFill>
                <a:schemeClr val="accent1"/>
              </a:solidFill>
            </a:ln>
            <a:effectLst>
              <a:innerShdw blurRad="38100" dist="38100" dir="8100000">
                <a:schemeClr val="accent1"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tIns="36000" rIns="36000" bIns="0" rtlCol="0" anchor="ctr"/>
            <a:lstStyle/>
            <a:p>
              <a:pPr algn="ctr"/>
              <a:r>
                <a:rPr lang="de-DE" sz="2400" b="1" i="1" dirty="0">
                  <a:solidFill>
                    <a:schemeClr val="accent1"/>
                  </a:solidFill>
                  <a:latin typeface="+mn-lt"/>
                </a:rPr>
                <a:t>L</a:t>
              </a:r>
            </a:p>
          </p:txBody>
        </p:sp>
        <p:sp>
          <p:nvSpPr>
            <p:cNvPr id="25" name="Parallelogramm 24"/>
            <p:cNvSpPr/>
            <p:nvPr userDrawn="1"/>
          </p:nvSpPr>
          <p:spPr>
            <a:xfrm>
              <a:off x="1054843" y="1636544"/>
              <a:ext cx="327447" cy="583134"/>
            </a:xfrm>
            <a:prstGeom prst="parallelogram">
              <a:avLst>
                <a:gd name="adj" fmla="val 11464"/>
              </a:avLst>
            </a:prstGeom>
            <a:grpFill/>
            <a:ln w="12700">
              <a:solidFill>
                <a:schemeClr val="accent1"/>
              </a:solidFill>
            </a:ln>
            <a:effectLst>
              <a:innerShdw blurRad="38100" dist="38100" dir="8100000">
                <a:schemeClr val="accent1"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0" rtlCol="0" anchor="ctr"/>
            <a:lstStyle/>
            <a:p>
              <a:pPr algn="ctr"/>
              <a:r>
                <a:rPr lang="de-DE" sz="2400" b="1" i="1" dirty="0">
                  <a:solidFill>
                    <a:schemeClr val="accent1"/>
                  </a:solidFill>
                  <a:latin typeface="+mn-lt"/>
                </a:rPr>
                <a:t>I</a:t>
              </a:r>
            </a:p>
          </p:txBody>
        </p:sp>
        <p:sp>
          <p:nvSpPr>
            <p:cNvPr id="26" name="Parallelogramm 25"/>
            <p:cNvSpPr/>
            <p:nvPr userDrawn="1"/>
          </p:nvSpPr>
          <p:spPr>
            <a:xfrm>
              <a:off x="1379353" y="1636544"/>
              <a:ext cx="327447" cy="583134"/>
            </a:xfrm>
            <a:prstGeom prst="parallelogram">
              <a:avLst>
                <a:gd name="adj" fmla="val 11464"/>
              </a:avLst>
            </a:prstGeom>
            <a:grpFill/>
            <a:ln w="12700">
              <a:solidFill>
                <a:schemeClr val="accent1"/>
              </a:solidFill>
            </a:ln>
            <a:effectLst>
              <a:innerShdw blurRad="38100" dist="38100" dir="8100000">
                <a:schemeClr val="accent1"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0" rtlCol="0" anchor="ctr"/>
            <a:lstStyle/>
            <a:p>
              <a:pPr algn="ctr"/>
              <a:r>
                <a:rPr lang="de-DE" sz="2400" b="1" i="1" dirty="0">
                  <a:solidFill>
                    <a:schemeClr val="accent1"/>
                  </a:solidFill>
                  <a:latin typeface="+mn-lt"/>
                </a:rPr>
                <a:t>B</a:t>
              </a:r>
            </a:p>
          </p:txBody>
        </p:sp>
        <p:sp>
          <p:nvSpPr>
            <p:cNvPr id="27" name="Parallelogramm 26"/>
            <p:cNvSpPr/>
            <p:nvPr userDrawn="1"/>
          </p:nvSpPr>
          <p:spPr>
            <a:xfrm>
              <a:off x="1713386" y="1784111"/>
              <a:ext cx="60702" cy="288000"/>
            </a:xfrm>
            <a:prstGeom prst="parallelogram">
              <a:avLst>
                <a:gd name="adj" fmla="val 23039"/>
              </a:avLst>
            </a:prstGeom>
            <a:grpFill/>
            <a:ln w="12700">
              <a:solidFill>
                <a:schemeClr val="accent1"/>
              </a:solidFill>
            </a:ln>
            <a:effectLst>
              <a:innerShdw blurRad="38100" dist="25400" dir="8100000">
                <a:schemeClr val="accent1"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b="1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5489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ogen"/>
          <p:cNvSpPr/>
          <p:nvPr/>
        </p:nvSpPr>
        <p:spPr>
          <a:xfrm>
            <a:off x="5376000" y="3600000"/>
            <a:ext cx="5400000" cy="1080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>
                <a:solidFill>
                  <a:schemeClr val="tx2"/>
                </a:solidFill>
                <a:latin typeface="Titillium Web" charset="0"/>
                <a:ea typeface="Titillium Web" charset="0"/>
                <a:cs typeface="Titillium Web" charset="0"/>
              </a:rPr>
              <a:t>battery diagnostics by Li.plus</a:t>
            </a:r>
          </a:p>
          <a:p>
            <a:r>
              <a:rPr lang="en-US" sz="3000" dirty="0">
                <a:solidFill>
                  <a:schemeClr val="tx2"/>
                </a:solidFill>
                <a:latin typeface="Titillium Web" charset="0"/>
                <a:ea typeface="Titillium Web" charset="0"/>
                <a:cs typeface="Titillium Web" charset="0"/>
              </a:rPr>
              <a:t>fast. precise. simple.</a:t>
            </a:r>
          </a:p>
        </p:txBody>
      </p:sp>
      <p:grpSp>
        <p:nvGrpSpPr>
          <p:cNvPr id="20" name="Logo"/>
          <p:cNvGrpSpPr/>
          <p:nvPr/>
        </p:nvGrpSpPr>
        <p:grpSpPr>
          <a:xfrm>
            <a:off x="1416000" y="3240000"/>
            <a:ext cx="3801877" cy="1512000"/>
            <a:chOff x="1416000" y="3240000"/>
            <a:chExt cx="3801877" cy="1512000"/>
          </a:xfrm>
        </p:grpSpPr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1416000" y="3251344"/>
              <a:ext cx="1059858" cy="1494173"/>
            </a:xfrm>
            <a:custGeom>
              <a:avLst/>
              <a:gdLst>
                <a:gd name="T0" fmla="*/ 0 w 654"/>
                <a:gd name="T1" fmla="*/ 922 h 922"/>
                <a:gd name="T2" fmla="*/ 0 w 654"/>
                <a:gd name="T3" fmla="*/ 0 h 922"/>
                <a:gd name="T4" fmla="*/ 187 w 654"/>
                <a:gd name="T5" fmla="*/ 0 h 922"/>
                <a:gd name="T6" fmla="*/ 187 w 654"/>
                <a:gd name="T7" fmla="*/ 766 h 922"/>
                <a:gd name="T8" fmla="*/ 654 w 654"/>
                <a:gd name="T9" fmla="*/ 766 h 922"/>
                <a:gd name="T10" fmla="*/ 654 w 654"/>
                <a:gd name="T11" fmla="*/ 922 h 922"/>
                <a:gd name="T12" fmla="*/ 0 w 654"/>
                <a:gd name="T13" fmla="*/ 922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4" h="922">
                  <a:moveTo>
                    <a:pt x="0" y="922"/>
                  </a:moveTo>
                  <a:lnTo>
                    <a:pt x="0" y="0"/>
                  </a:lnTo>
                  <a:lnTo>
                    <a:pt x="187" y="0"/>
                  </a:lnTo>
                  <a:lnTo>
                    <a:pt x="187" y="766"/>
                  </a:lnTo>
                  <a:lnTo>
                    <a:pt x="654" y="766"/>
                  </a:lnTo>
                  <a:lnTo>
                    <a:pt x="654" y="922"/>
                  </a:lnTo>
                  <a:lnTo>
                    <a:pt x="0" y="92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Freeform 7"/>
            <p:cNvSpPr>
              <a:spLocks noEditPoints="1"/>
            </p:cNvSpPr>
            <p:nvPr/>
          </p:nvSpPr>
          <p:spPr bwMode="auto">
            <a:xfrm>
              <a:off x="2743253" y="3240000"/>
              <a:ext cx="288463" cy="1505518"/>
            </a:xfrm>
            <a:custGeom>
              <a:avLst/>
              <a:gdLst>
                <a:gd name="T0" fmla="*/ 0 w 1635"/>
                <a:gd name="T1" fmla="*/ 1513 h 8532"/>
                <a:gd name="T2" fmla="*/ 0 w 1635"/>
                <a:gd name="T3" fmla="*/ 0 h 8532"/>
                <a:gd name="T4" fmla="*/ 1635 w 1635"/>
                <a:gd name="T5" fmla="*/ 0 h 8532"/>
                <a:gd name="T6" fmla="*/ 1635 w 1635"/>
                <a:gd name="T7" fmla="*/ 1513 h 8532"/>
                <a:gd name="T8" fmla="*/ 0 w 1635"/>
                <a:gd name="T9" fmla="*/ 1513 h 8532"/>
                <a:gd name="T10" fmla="*/ 0 w 1635"/>
                <a:gd name="T11" fmla="*/ 8532 h 8532"/>
                <a:gd name="T12" fmla="*/ 0 w 1635"/>
                <a:gd name="T13" fmla="*/ 2351 h 8532"/>
                <a:gd name="T14" fmla="*/ 1635 w 1635"/>
                <a:gd name="T15" fmla="*/ 2351 h 8532"/>
                <a:gd name="T16" fmla="*/ 1635 w 1635"/>
                <a:gd name="T17" fmla="*/ 8532 h 8532"/>
                <a:gd name="T18" fmla="*/ 0 w 1635"/>
                <a:gd name="T19" fmla="*/ 8532 h 8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5" h="8532">
                  <a:moveTo>
                    <a:pt x="0" y="1513"/>
                  </a:moveTo>
                  <a:lnTo>
                    <a:pt x="0" y="0"/>
                  </a:lnTo>
                  <a:lnTo>
                    <a:pt x="1635" y="0"/>
                  </a:lnTo>
                  <a:lnTo>
                    <a:pt x="1635" y="1513"/>
                  </a:lnTo>
                  <a:lnTo>
                    <a:pt x="0" y="1513"/>
                  </a:lnTo>
                  <a:close/>
                  <a:moveTo>
                    <a:pt x="0" y="8532"/>
                  </a:moveTo>
                  <a:lnTo>
                    <a:pt x="0" y="2351"/>
                  </a:lnTo>
                  <a:lnTo>
                    <a:pt x="1635" y="2351"/>
                  </a:lnTo>
                  <a:lnTo>
                    <a:pt x="1635" y="8532"/>
                  </a:lnTo>
                  <a:lnTo>
                    <a:pt x="0" y="853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grpSp>
          <p:nvGrpSpPr>
            <p:cNvPr id="23" name="Gruppieren 22"/>
            <p:cNvGrpSpPr/>
            <p:nvPr/>
          </p:nvGrpSpPr>
          <p:grpSpPr>
            <a:xfrm>
              <a:off x="3245633" y="3249723"/>
              <a:ext cx="1972244" cy="1502277"/>
              <a:chOff x="3245633" y="3249723"/>
              <a:chExt cx="1972244" cy="1502277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45633" y="3249723"/>
                <a:ext cx="1057812" cy="1502277"/>
              </a:xfrm>
              <a:custGeom>
                <a:avLst/>
                <a:gdLst>
                  <a:gd name="T0" fmla="*/ 347 w 926"/>
                  <a:gd name="T1" fmla="*/ 0 h 927"/>
                  <a:gd name="T2" fmla="*/ 347 w 926"/>
                  <a:gd name="T3" fmla="*/ 345 h 927"/>
                  <a:gd name="T4" fmla="*/ 0 w 926"/>
                  <a:gd name="T5" fmla="*/ 345 h 927"/>
                  <a:gd name="T6" fmla="*/ 0 w 926"/>
                  <a:gd name="T7" fmla="*/ 583 h 927"/>
                  <a:gd name="T8" fmla="*/ 347 w 926"/>
                  <a:gd name="T9" fmla="*/ 583 h 927"/>
                  <a:gd name="T10" fmla="*/ 347 w 926"/>
                  <a:gd name="T11" fmla="*/ 927 h 927"/>
                  <a:gd name="T12" fmla="*/ 578 w 926"/>
                  <a:gd name="T13" fmla="*/ 927 h 927"/>
                  <a:gd name="T14" fmla="*/ 578 w 926"/>
                  <a:gd name="T15" fmla="*/ 583 h 927"/>
                  <a:gd name="T16" fmla="*/ 926 w 926"/>
                  <a:gd name="T17" fmla="*/ 583 h 927"/>
                  <a:gd name="T18" fmla="*/ 926 w 926"/>
                  <a:gd name="T19" fmla="*/ 345 h 927"/>
                  <a:gd name="T20" fmla="*/ 578 w 926"/>
                  <a:gd name="T21" fmla="*/ 345 h 927"/>
                  <a:gd name="T22" fmla="*/ 578 w 926"/>
                  <a:gd name="T23" fmla="*/ 0 h 927"/>
                  <a:gd name="T24" fmla="*/ 347 w 926"/>
                  <a:gd name="T25" fmla="*/ 0 h 927"/>
                  <a:gd name="connsiteX0" fmla="*/ 3747 w 10000"/>
                  <a:gd name="connsiteY0" fmla="*/ 0 h 10000"/>
                  <a:gd name="connsiteX1" fmla="*/ 3747 w 10000"/>
                  <a:gd name="connsiteY1" fmla="*/ 3722 h 10000"/>
                  <a:gd name="connsiteX2" fmla="*/ 0 w 10000"/>
                  <a:gd name="connsiteY2" fmla="*/ 3722 h 10000"/>
                  <a:gd name="connsiteX3" fmla="*/ 0 w 10000"/>
                  <a:gd name="connsiteY3" fmla="*/ 6289 h 10000"/>
                  <a:gd name="connsiteX4" fmla="*/ 3747 w 10000"/>
                  <a:gd name="connsiteY4" fmla="*/ 6289 h 10000"/>
                  <a:gd name="connsiteX5" fmla="*/ 3747 w 10000"/>
                  <a:gd name="connsiteY5" fmla="*/ 10000 h 10000"/>
                  <a:gd name="connsiteX6" fmla="*/ 6242 w 10000"/>
                  <a:gd name="connsiteY6" fmla="*/ 10000 h 10000"/>
                  <a:gd name="connsiteX7" fmla="*/ 6242 w 10000"/>
                  <a:gd name="connsiteY7" fmla="*/ 6289 h 10000"/>
                  <a:gd name="connsiteX8" fmla="*/ 10000 w 10000"/>
                  <a:gd name="connsiteY8" fmla="*/ 6289 h 10000"/>
                  <a:gd name="connsiteX9" fmla="*/ 7049 w 10000"/>
                  <a:gd name="connsiteY9" fmla="*/ 3722 h 10000"/>
                  <a:gd name="connsiteX10" fmla="*/ 6242 w 10000"/>
                  <a:gd name="connsiteY10" fmla="*/ 3722 h 10000"/>
                  <a:gd name="connsiteX11" fmla="*/ 6242 w 10000"/>
                  <a:gd name="connsiteY11" fmla="*/ 0 h 10000"/>
                  <a:gd name="connsiteX12" fmla="*/ 3747 w 10000"/>
                  <a:gd name="connsiteY12" fmla="*/ 0 h 10000"/>
                  <a:gd name="connsiteX0" fmla="*/ 3747 w 7049"/>
                  <a:gd name="connsiteY0" fmla="*/ 0 h 10000"/>
                  <a:gd name="connsiteX1" fmla="*/ 3747 w 7049"/>
                  <a:gd name="connsiteY1" fmla="*/ 3722 h 10000"/>
                  <a:gd name="connsiteX2" fmla="*/ 0 w 7049"/>
                  <a:gd name="connsiteY2" fmla="*/ 3722 h 10000"/>
                  <a:gd name="connsiteX3" fmla="*/ 0 w 7049"/>
                  <a:gd name="connsiteY3" fmla="*/ 6289 h 10000"/>
                  <a:gd name="connsiteX4" fmla="*/ 3747 w 7049"/>
                  <a:gd name="connsiteY4" fmla="*/ 6289 h 10000"/>
                  <a:gd name="connsiteX5" fmla="*/ 3747 w 7049"/>
                  <a:gd name="connsiteY5" fmla="*/ 10000 h 10000"/>
                  <a:gd name="connsiteX6" fmla="*/ 6242 w 7049"/>
                  <a:gd name="connsiteY6" fmla="*/ 10000 h 10000"/>
                  <a:gd name="connsiteX7" fmla="*/ 6242 w 7049"/>
                  <a:gd name="connsiteY7" fmla="*/ 6289 h 10000"/>
                  <a:gd name="connsiteX8" fmla="*/ 7049 w 7049"/>
                  <a:gd name="connsiteY8" fmla="*/ 6273 h 10000"/>
                  <a:gd name="connsiteX9" fmla="*/ 7049 w 7049"/>
                  <a:gd name="connsiteY9" fmla="*/ 3722 h 10000"/>
                  <a:gd name="connsiteX10" fmla="*/ 6242 w 7049"/>
                  <a:gd name="connsiteY10" fmla="*/ 3722 h 10000"/>
                  <a:gd name="connsiteX11" fmla="*/ 6242 w 7049"/>
                  <a:gd name="connsiteY11" fmla="*/ 0 h 10000"/>
                  <a:gd name="connsiteX12" fmla="*/ 3747 w 7049"/>
                  <a:gd name="connsiteY12" fmla="*/ 0 h 10000"/>
                  <a:gd name="connsiteX0" fmla="*/ 5316 w 10000"/>
                  <a:gd name="connsiteY0" fmla="*/ 0 h 10000"/>
                  <a:gd name="connsiteX1" fmla="*/ 5316 w 10000"/>
                  <a:gd name="connsiteY1" fmla="*/ 3722 h 10000"/>
                  <a:gd name="connsiteX2" fmla="*/ 0 w 10000"/>
                  <a:gd name="connsiteY2" fmla="*/ 3722 h 10000"/>
                  <a:gd name="connsiteX3" fmla="*/ 0 w 10000"/>
                  <a:gd name="connsiteY3" fmla="*/ 6289 h 10000"/>
                  <a:gd name="connsiteX4" fmla="*/ 5316 w 10000"/>
                  <a:gd name="connsiteY4" fmla="*/ 6289 h 10000"/>
                  <a:gd name="connsiteX5" fmla="*/ 5316 w 10000"/>
                  <a:gd name="connsiteY5" fmla="*/ 10000 h 10000"/>
                  <a:gd name="connsiteX6" fmla="*/ 8855 w 10000"/>
                  <a:gd name="connsiteY6" fmla="*/ 10000 h 10000"/>
                  <a:gd name="connsiteX7" fmla="*/ 8855 w 10000"/>
                  <a:gd name="connsiteY7" fmla="*/ 6289 h 10000"/>
                  <a:gd name="connsiteX8" fmla="*/ 10000 w 10000"/>
                  <a:gd name="connsiteY8" fmla="*/ 6305 h 10000"/>
                  <a:gd name="connsiteX9" fmla="*/ 10000 w 10000"/>
                  <a:gd name="connsiteY9" fmla="*/ 3722 h 10000"/>
                  <a:gd name="connsiteX10" fmla="*/ 8855 w 10000"/>
                  <a:gd name="connsiteY10" fmla="*/ 3722 h 10000"/>
                  <a:gd name="connsiteX11" fmla="*/ 8855 w 10000"/>
                  <a:gd name="connsiteY11" fmla="*/ 0 h 10000"/>
                  <a:gd name="connsiteX12" fmla="*/ 5316 w 10000"/>
                  <a:gd name="connsiteY12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000" h="10000">
                    <a:moveTo>
                      <a:pt x="5316" y="0"/>
                    </a:moveTo>
                    <a:lnTo>
                      <a:pt x="5316" y="3722"/>
                    </a:lnTo>
                    <a:lnTo>
                      <a:pt x="0" y="3722"/>
                    </a:lnTo>
                    <a:lnTo>
                      <a:pt x="0" y="6289"/>
                    </a:lnTo>
                    <a:lnTo>
                      <a:pt x="5316" y="6289"/>
                    </a:lnTo>
                    <a:lnTo>
                      <a:pt x="5316" y="10000"/>
                    </a:lnTo>
                    <a:lnTo>
                      <a:pt x="8855" y="10000"/>
                    </a:lnTo>
                    <a:lnTo>
                      <a:pt x="8855" y="6289"/>
                    </a:lnTo>
                    <a:lnTo>
                      <a:pt x="10000" y="6305"/>
                    </a:lnTo>
                    <a:lnTo>
                      <a:pt x="10000" y="3722"/>
                    </a:lnTo>
                    <a:lnTo>
                      <a:pt x="8855" y="3722"/>
                    </a:lnTo>
                    <a:lnTo>
                      <a:pt x="8855" y="0"/>
                    </a:lnTo>
                    <a:lnTo>
                      <a:pt x="531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5" name="Freeform 8"/>
              <p:cNvSpPr>
                <a:spLocks/>
              </p:cNvSpPr>
              <p:nvPr/>
            </p:nvSpPr>
            <p:spPr bwMode="auto">
              <a:xfrm>
                <a:off x="4133710" y="3870404"/>
                <a:ext cx="345184" cy="320874"/>
              </a:xfrm>
              <a:custGeom>
                <a:avLst/>
                <a:gdLst>
                  <a:gd name="T0" fmla="*/ 80 w 213"/>
                  <a:gd name="T1" fmla="*/ 0 h 198"/>
                  <a:gd name="T2" fmla="*/ 80 w 213"/>
                  <a:gd name="T3" fmla="*/ 73 h 198"/>
                  <a:gd name="T4" fmla="*/ 0 w 213"/>
                  <a:gd name="T5" fmla="*/ 73 h 198"/>
                  <a:gd name="T6" fmla="*/ 0 w 213"/>
                  <a:gd name="T7" fmla="*/ 124 h 198"/>
                  <a:gd name="T8" fmla="*/ 80 w 213"/>
                  <a:gd name="T9" fmla="*/ 124 h 198"/>
                  <a:gd name="T10" fmla="*/ 80 w 213"/>
                  <a:gd name="T11" fmla="*/ 198 h 198"/>
                  <a:gd name="T12" fmla="*/ 133 w 213"/>
                  <a:gd name="T13" fmla="*/ 198 h 198"/>
                  <a:gd name="T14" fmla="*/ 133 w 213"/>
                  <a:gd name="T15" fmla="*/ 124 h 198"/>
                  <a:gd name="T16" fmla="*/ 213 w 213"/>
                  <a:gd name="T17" fmla="*/ 124 h 198"/>
                  <a:gd name="T18" fmla="*/ 213 w 213"/>
                  <a:gd name="T19" fmla="*/ 73 h 198"/>
                  <a:gd name="T20" fmla="*/ 133 w 213"/>
                  <a:gd name="T21" fmla="*/ 73 h 198"/>
                  <a:gd name="T22" fmla="*/ 133 w 213"/>
                  <a:gd name="T23" fmla="*/ 0 h 198"/>
                  <a:gd name="T24" fmla="*/ 80 w 213"/>
                  <a:gd name="T25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3" h="198">
                    <a:moveTo>
                      <a:pt x="80" y="0"/>
                    </a:moveTo>
                    <a:lnTo>
                      <a:pt x="80" y="73"/>
                    </a:lnTo>
                    <a:lnTo>
                      <a:pt x="0" y="73"/>
                    </a:lnTo>
                    <a:lnTo>
                      <a:pt x="0" y="124"/>
                    </a:lnTo>
                    <a:lnTo>
                      <a:pt x="80" y="124"/>
                    </a:lnTo>
                    <a:lnTo>
                      <a:pt x="80" y="198"/>
                    </a:lnTo>
                    <a:lnTo>
                      <a:pt x="133" y="198"/>
                    </a:lnTo>
                    <a:lnTo>
                      <a:pt x="133" y="124"/>
                    </a:lnTo>
                    <a:lnTo>
                      <a:pt x="213" y="124"/>
                    </a:lnTo>
                    <a:lnTo>
                      <a:pt x="213" y="73"/>
                    </a:lnTo>
                    <a:lnTo>
                      <a:pt x="133" y="73"/>
                    </a:lnTo>
                    <a:lnTo>
                      <a:pt x="133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" name="Freeform 9"/>
              <p:cNvSpPr>
                <a:spLocks/>
              </p:cNvSpPr>
              <p:nvPr/>
            </p:nvSpPr>
            <p:spPr bwMode="auto">
              <a:xfrm>
                <a:off x="4389761" y="4064874"/>
                <a:ext cx="246328" cy="246328"/>
              </a:xfrm>
              <a:custGeom>
                <a:avLst/>
                <a:gdLst>
                  <a:gd name="T0" fmla="*/ 57 w 152"/>
                  <a:gd name="T1" fmla="*/ 0 h 152"/>
                  <a:gd name="T2" fmla="*/ 57 w 152"/>
                  <a:gd name="T3" fmla="*/ 56 h 152"/>
                  <a:gd name="T4" fmla="*/ 0 w 152"/>
                  <a:gd name="T5" fmla="*/ 56 h 152"/>
                  <a:gd name="T6" fmla="*/ 0 w 152"/>
                  <a:gd name="T7" fmla="*/ 95 h 152"/>
                  <a:gd name="T8" fmla="*/ 57 w 152"/>
                  <a:gd name="T9" fmla="*/ 95 h 152"/>
                  <a:gd name="T10" fmla="*/ 57 w 152"/>
                  <a:gd name="T11" fmla="*/ 152 h 152"/>
                  <a:gd name="T12" fmla="*/ 95 w 152"/>
                  <a:gd name="T13" fmla="*/ 152 h 152"/>
                  <a:gd name="T14" fmla="*/ 95 w 152"/>
                  <a:gd name="T15" fmla="*/ 95 h 152"/>
                  <a:gd name="T16" fmla="*/ 152 w 152"/>
                  <a:gd name="T17" fmla="*/ 95 h 152"/>
                  <a:gd name="T18" fmla="*/ 152 w 152"/>
                  <a:gd name="T19" fmla="*/ 56 h 152"/>
                  <a:gd name="T20" fmla="*/ 95 w 152"/>
                  <a:gd name="T21" fmla="*/ 56 h 152"/>
                  <a:gd name="T22" fmla="*/ 95 w 152"/>
                  <a:gd name="T23" fmla="*/ 0 h 152"/>
                  <a:gd name="T24" fmla="*/ 57 w 152"/>
                  <a:gd name="T25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2" h="152">
                    <a:moveTo>
                      <a:pt x="57" y="0"/>
                    </a:moveTo>
                    <a:lnTo>
                      <a:pt x="57" y="56"/>
                    </a:lnTo>
                    <a:lnTo>
                      <a:pt x="0" y="56"/>
                    </a:lnTo>
                    <a:lnTo>
                      <a:pt x="0" y="95"/>
                    </a:lnTo>
                    <a:lnTo>
                      <a:pt x="57" y="95"/>
                    </a:lnTo>
                    <a:lnTo>
                      <a:pt x="57" y="152"/>
                    </a:lnTo>
                    <a:lnTo>
                      <a:pt x="95" y="152"/>
                    </a:lnTo>
                    <a:lnTo>
                      <a:pt x="95" y="95"/>
                    </a:lnTo>
                    <a:lnTo>
                      <a:pt x="152" y="95"/>
                    </a:lnTo>
                    <a:lnTo>
                      <a:pt x="152" y="56"/>
                    </a:lnTo>
                    <a:lnTo>
                      <a:pt x="95" y="56"/>
                    </a:lnTo>
                    <a:lnTo>
                      <a:pt x="95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" name="Freeform 10"/>
              <p:cNvSpPr>
                <a:spLocks/>
              </p:cNvSpPr>
              <p:nvPr/>
            </p:nvSpPr>
            <p:spPr bwMode="auto">
              <a:xfrm>
                <a:off x="4177466" y="4042186"/>
                <a:ext cx="247949" cy="246328"/>
              </a:xfrm>
              <a:custGeom>
                <a:avLst/>
                <a:gdLst>
                  <a:gd name="T0" fmla="*/ 57 w 153"/>
                  <a:gd name="T1" fmla="*/ 0 h 152"/>
                  <a:gd name="T2" fmla="*/ 57 w 153"/>
                  <a:gd name="T3" fmla="*/ 56 h 152"/>
                  <a:gd name="T4" fmla="*/ 0 w 153"/>
                  <a:gd name="T5" fmla="*/ 56 h 152"/>
                  <a:gd name="T6" fmla="*/ 0 w 153"/>
                  <a:gd name="T7" fmla="*/ 96 h 152"/>
                  <a:gd name="T8" fmla="*/ 57 w 153"/>
                  <a:gd name="T9" fmla="*/ 96 h 152"/>
                  <a:gd name="T10" fmla="*/ 57 w 153"/>
                  <a:gd name="T11" fmla="*/ 152 h 152"/>
                  <a:gd name="T12" fmla="*/ 95 w 153"/>
                  <a:gd name="T13" fmla="*/ 152 h 152"/>
                  <a:gd name="T14" fmla="*/ 95 w 153"/>
                  <a:gd name="T15" fmla="*/ 96 h 152"/>
                  <a:gd name="T16" fmla="*/ 153 w 153"/>
                  <a:gd name="T17" fmla="*/ 96 h 152"/>
                  <a:gd name="T18" fmla="*/ 153 w 153"/>
                  <a:gd name="T19" fmla="*/ 56 h 152"/>
                  <a:gd name="T20" fmla="*/ 95 w 153"/>
                  <a:gd name="T21" fmla="*/ 56 h 152"/>
                  <a:gd name="T22" fmla="*/ 95 w 153"/>
                  <a:gd name="T23" fmla="*/ 0 h 152"/>
                  <a:gd name="T24" fmla="*/ 57 w 153"/>
                  <a:gd name="T25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3" h="152">
                    <a:moveTo>
                      <a:pt x="57" y="0"/>
                    </a:moveTo>
                    <a:lnTo>
                      <a:pt x="57" y="56"/>
                    </a:lnTo>
                    <a:lnTo>
                      <a:pt x="0" y="56"/>
                    </a:lnTo>
                    <a:lnTo>
                      <a:pt x="0" y="96"/>
                    </a:lnTo>
                    <a:lnTo>
                      <a:pt x="57" y="96"/>
                    </a:lnTo>
                    <a:lnTo>
                      <a:pt x="57" y="152"/>
                    </a:lnTo>
                    <a:lnTo>
                      <a:pt x="95" y="152"/>
                    </a:lnTo>
                    <a:lnTo>
                      <a:pt x="95" y="96"/>
                    </a:lnTo>
                    <a:lnTo>
                      <a:pt x="153" y="96"/>
                    </a:lnTo>
                    <a:lnTo>
                      <a:pt x="153" y="56"/>
                    </a:lnTo>
                    <a:lnTo>
                      <a:pt x="95" y="56"/>
                    </a:lnTo>
                    <a:lnTo>
                      <a:pt x="95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" name="Freeform 11"/>
              <p:cNvSpPr>
                <a:spLocks/>
              </p:cNvSpPr>
              <p:nvPr/>
            </p:nvSpPr>
            <p:spPr bwMode="auto">
              <a:xfrm>
                <a:off x="4177466" y="3675935"/>
                <a:ext cx="338701" cy="338701"/>
              </a:xfrm>
              <a:custGeom>
                <a:avLst/>
                <a:gdLst>
                  <a:gd name="T0" fmla="*/ 79 w 209"/>
                  <a:gd name="T1" fmla="*/ 0 h 209"/>
                  <a:gd name="T2" fmla="*/ 79 w 209"/>
                  <a:gd name="T3" fmla="*/ 78 h 209"/>
                  <a:gd name="T4" fmla="*/ 0 w 209"/>
                  <a:gd name="T5" fmla="*/ 78 h 209"/>
                  <a:gd name="T6" fmla="*/ 0 w 209"/>
                  <a:gd name="T7" fmla="*/ 131 h 209"/>
                  <a:gd name="T8" fmla="*/ 79 w 209"/>
                  <a:gd name="T9" fmla="*/ 131 h 209"/>
                  <a:gd name="T10" fmla="*/ 79 w 209"/>
                  <a:gd name="T11" fmla="*/ 209 h 209"/>
                  <a:gd name="T12" fmla="*/ 131 w 209"/>
                  <a:gd name="T13" fmla="*/ 209 h 209"/>
                  <a:gd name="T14" fmla="*/ 131 w 209"/>
                  <a:gd name="T15" fmla="*/ 131 h 209"/>
                  <a:gd name="T16" fmla="*/ 209 w 209"/>
                  <a:gd name="T17" fmla="*/ 131 h 209"/>
                  <a:gd name="T18" fmla="*/ 209 w 209"/>
                  <a:gd name="T19" fmla="*/ 78 h 209"/>
                  <a:gd name="T20" fmla="*/ 131 w 209"/>
                  <a:gd name="T21" fmla="*/ 78 h 209"/>
                  <a:gd name="T22" fmla="*/ 131 w 209"/>
                  <a:gd name="T23" fmla="*/ 0 h 209"/>
                  <a:gd name="T24" fmla="*/ 79 w 209"/>
                  <a:gd name="T25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9" h="209">
                    <a:moveTo>
                      <a:pt x="79" y="0"/>
                    </a:moveTo>
                    <a:lnTo>
                      <a:pt x="79" y="78"/>
                    </a:lnTo>
                    <a:lnTo>
                      <a:pt x="0" y="78"/>
                    </a:lnTo>
                    <a:lnTo>
                      <a:pt x="0" y="131"/>
                    </a:lnTo>
                    <a:lnTo>
                      <a:pt x="79" y="131"/>
                    </a:lnTo>
                    <a:lnTo>
                      <a:pt x="79" y="209"/>
                    </a:lnTo>
                    <a:lnTo>
                      <a:pt x="131" y="209"/>
                    </a:lnTo>
                    <a:lnTo>
                      <a:pt x="131" y="131"/>
                    </a:lnTo>
                    <a:lnTo>
                      <a:pt x="209" y="131"/>
                    </a:lnTo>
                    <a:lnTo>
                      <a:pt x="209" y="78"/>
                    </a:lnTo>
                    <a:lnTo>
                      <a:pt x="131" y="78"/>
                    </a:lnTo>
                    <a:lnTo>
                      <a:pt x="131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9" name="Freeform 12"/>
              <p:cNvSpPr>
                <a:spLocks/>
              </p:cNvSpPr>
              <p:nvPr/>
            </p:nvSpPr>
            <p:spPr bwMode="auto">
              <a:xfrm>
                <a:off x="4461066" y="3813685"/>
                <a:ext cx="317633" cy="317633"/>
              </a:xfrm>
              <a:custGeom>
                <a:avLst/>
                <a:gdLst>
                  <a:gd name="T0" fmla="*/ 73 w 196"/>
                  <a:gd name="T1" fmla="*/ 0 h 196"/>
                  <a:gd name="T2" fmla="*/ 73 w 196"/>
                  <a:gd name="T3" fmla="*/ 73 h 196"/>
                  <a:gd name="T4" fmla="*/ 0 w 196"/>
                  <a:gd name="T5" fmla="*/ 73 h 196"/>
                  <a:gd name="T6" fmla="*/ 0 w 196"/>
                  <a:gd name="T7" fmla="*/ 123 h 196"/>
                  <a:gd name="T8" fmla="*/ 73 w 196"/>
                  <a:gd name="T9" fmla="*/ 123 h 196"/>
                  <a:gd name="T10" fmla="*/ 73 w 196"/>
                  <a:gd name="T11" fmla="*/ 196 h 196"/>
                  <a:gd name="T12" fmla="*/ 122 w 196"/>
                  <a:gd name="T13" fmla="*/ 196 h 196"/>
                  <a:gd name="T14" fmla="*/ 122 w 196"/>
                  <a:gd name="T15" fmla="*/ 123 h 196"/>
                  <a:gd name="T16" fmla="*/ 196 w 196"/>
                  <a:gd name="T17" fmla="*/ 123 h 196"/>
                  <a:gd name="T18" fmla="*/ 196 w 196"/>
                  <a:gd name="T19" fmla="*/ 73 h 196"/>
                  <a:gd name="T20" fmla="*/ 122 w 196"/>
                  <a:gd name="T21" fmla="*/ 73 h 196"/>
                  <a:gd name="T22" fmla="*/ 122 w 196"/>
                  <a:gd name="T23" fmla="*/ 0 h 196"/>
                  <a:gd name="T24" fmla="*/ 73 w 196"/>
                  <a:gd name="T25" fmla="*/ 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6" h="196">
                    <a:moveTo>
                      <a:pt x="73" y="0"/>
                    </a:moveTo>
                    <a:lnTo>
                      <a:pt x="73" y="73"/>
                    </a:lnTo>
                    <a:lnTo>
                      <a:pt x="0" y="73"/>
                    </a:lnTo>
                    <a:lnTo>
                      <a:pt x="0" y="123"/>
                    </a:lnTo>
                    <a:lnTo>
                      <a:pt x="73" y="123"/>
                    </a:lnTo>
                    <a:lnTo>
                      <a:pt x="73" y="196"/>
                    </a:lnTo>
                    <a:lnTo>
                      <a:pt x="122" y="196"/>
                    </a:lnTo>
                    <a:lnTo>
                      <a:pt x="122" y="123"/>
                    </a:lnTo>
                    <a:lnTo>
                      <a:pt x="196" y="123"/>
                    </a:lnTo>
                    <a:lnTo>
                      <a:pt x="196" y="73"/>
                    </a:lnTo>
                    <a:lnTo>
                      <a:pt x="122" y="73"/>
                    </a:lnTo>
                    <a:lnTo>
                      <a:pt x="122" y="0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0" name="Freeform 13"/>
              <p:cNvSpPr>
                <a:spLocks/>
              </p:cNvSpPr>
              <p:nvPr/>
            </p:nvSpPr>
            <p:spPr bwMode="auto">
              <a:xfrm>
                <a:off x="4713877" y="4021119"/>
                <a:ext cx="247949" cy="246328"/>
              </a:xfrm>
              <a:custGeom>
                <a:avLst/>
                <a:gdLst>
                  <a:gd name="T0" fmla="*/ 58 w 153"/>
                  <a:gd name="T1" fmla="*/ 0 h 152"/>
                  <a:gd name="T2" fmla="*/ 58 w 153"/>
                  <a:gd name="T3" fmla="*/ 56 h 152"/>
                  <a:gd name="T4" fmla="*/ 0 w 153"/>
                  <a:gd name="T5" fmla="*/ 56 h 152"/>
                  <a:gd name="T6" fmla="*/ 0 w 153"/>
                  <a:gd name="T7" fmla="*/ 95 h 152"/>
                  <a:gd name="T8" fmla="*/ 58 w 153"/>
                  <a:gd name="T9" fmla="*/ 95 h 152"/>
                  <a:gd name="T10" fmla="*/ 58 w 153"/>
                  <a:gd name="T11" fmla="*/ 152 h 152"/>
                  <a:gd name="T12" fmla="*/ 95 w 153"/>
                  <a:gd name="T13" fmla="*/ 152 h 152"/>
                  <a:gd name="T14" fmla="*/ 95 w 153"/>
                  <a:gd name="T15" fmla="*/ 95 h 152"/>
                  <a:gd name="T16" fmla="*/ 153 w 153"/>
                  <a:gd name="T17" fmla="*/ 95 h 152"/>
                  <a:gd name="T18" fmla="*/ 153 w 153"/>
                  <a:gd name="T19" fmla="*/ 56 h 152"/>
                  <a:gd name="T20" fmla="*/ 95 w 153"/>
                  <a:gd name="T21" fmla="*/ 56 h 152"/>
                  <a:gd name="T22" fmla="*/ 95 w 153"/>
                  <a:gd name="T23" fmla="*/ 0 h 152"/>
                  <a:gd name="T24" fmla="*/ 58 w 153"/>
                  <a:gd name="T25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3" h="152">
                    <a:moveTo>
                      <a:pt x="58" y="0"/>
                    </a:moveTo>
                    <a:lnTo>
                      <a:pt x="58" y="56"/>
                    </a:lnTo>
                    <a:lnTo>
                      <a:pt x="0" y="56"/>
                    </a:lnTo>
                    <a:lnTo>
                      <a:pt x="0" y="95"/>
                    </a:lnTo>
                    <a:lnTo>
                      <a:pt x="58" y="95"/>
                    </a:lnTo>
                    <a:lnTo>
                      <a:pt x="58" y="152"/>
                    </a:lnTo>
                    <a:lnTo>
                      <a:pt x="95" y="152"/>
                    </a:lnTo>
                    <a:lnTo>
                      <a:pt x="95" y="95"/>
                    </a:lnTo>
                    <a:lnTo>
                      <a:pt x="153" y="95"/>
                    </a:lnTo>
                    <a:lnTo>
                      <a:pt x="153" y="56"/>
                    </a:lnTo>
                    <a:lnTo>
                      <a:pt x="95" y="56"/>
                    </a:lnTo>
                    <a:lnTo>
                      <a:pt x="95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1" name="Freeform 14"/>
              <p:cNvSpPr>
                <a:spLocks/>
              </p:cNvSpPr>
              <p:nvPr/>
            </p:nvSpPr>
            <p:spPr bwMode="auto">
              <a:xfrm>
                <a:off x="4741427" y="3732656"/>
                <a:ext cx="118303" cy="118303"/>
              </a:xfrm>
              <a:custGeom>
                <a:avLst/>
                <a:gdLst>
                  <a:gd name="T0" fmla="*/ 28 w 73"/>
                  <a:gd name="T1" fmla="*/ 0 h 73"/>
                  <a:gd name="T2" fmla="*/ 28 w 73"/>
                  <a:gd name="T3" fmla="*/ 27 h 73"/>
                  <a:gd name="T4" fmla="*/ 0 w 73"/>
                  <a:gd name="T5" fmla="*/ 27 h 73"/>
                  <a:gd name="T6" fmla="*/ 0 w 73"/>
                  <a:gd name="T7" fmla="*/ 46 h 73"/>
                  <a:gd name="T8" fmla="*/ 28 w 73"/>
                  <a:gd name="T9" fmla="*/ 46 h 73"/>
                  <a:gd name="T10" fmla="*/ 28 w 73"/>
                  <a:gd name="T11" fmla="*/ 73 h 73"/>
                  <a:gd name="T12" fmla="*/ 46 w 73"/>
                  <a:gd name="T13" fmla="*/ 73 h 73"/>
                  <a:gd name="T14" fmla="*/ 46 w 73"/>
                  <a:gd name="T15" fmla="*/ 46 h 73"/>
                  <a:gd name="T16" fmla="*/ 73 w 73"/>
                  <a:gd name="T17" fmla="*/ 46 h 73"/>
                  <a:gd name="T18" fmla="*/ 73 w 73"/>
                  <a:gd name="T19" fmla="*/ 27 h 73"/>
                  <a:gd name="T20" fmla="*/ 46 w 73"/>
                  <a:gd name="T21" fmla="*/ 27 h 73"/>
                  <a:gd name="T22" fmla="*/ 46 w 73"/>
                  <a:gd name="T23" fmla="*/ 0 h 73"/>
                  <a:gd name="T24" fmla="*/ 28 w 73"/>
                  <a:gd name="T25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73">
                    <a:moveTo>
                      <a:pt x="28" y="0"/>
                    </a:moveTo>
                    <a:lnTo>
                      <a:pt x="28" y="27"/>
                    </a:lnTo>
                    <a:lnTo>
                      <a:pt x="0" y="27"/>
                    </a:lnTo>
                    <a:lnTo>
                      <a:pt x="0" y="46"/>
                    </a:lnTo>
                    <a:lnTo>
                      <a:pt x="28" y="46"/>
                    </a:lnTo>
                    <a:lnTo>
                      <a:pt x="28" y="73"/>
                    </a:lnTo>
                    <a:lnTo>
                      <a:pt x="46" y="73"/>
                    </a:lnTo>
                    <a:lnTo>
                      <a:pt x="46" y="46"/>
                    </a:lnTo>
                    <a:lnTo>
                      <a:pt x="73" y="46"/>
                    </a:lnTo>
                    <a:lnTo>
                      <a:pt x="73" y="27"/>
                    </a:lnTo>
                    <a:lnTo>
                      <a:pt x="46" y="27"/>
                    </a:lnTo>
                    <a:lnTo>
                      <a:pt x="46" y="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2" name="Freeform 15"/>
              <p:cNvSpPr>
                <a:spLocks/>
              </p:cNvSpPr>
              <p:nvPr/>
            </p:nvSpPr>
            <p:spPr bwMode="auto">
              <a:xfrm>
                <a:off x="4864591" y="3821787"/>
                <a:ext cx="165299" cy="165299"/>
              </a:xfrm>
              <a:custGeom>
                <a:avLst/>
                <a:gdLst>
                  <a:gd name="T0" fmla="*/ 38 w 102"/>
                  <a:gd name="T1" fmla="*/ 0 h 102"/>
                  <a:gd name="T2" fmla="*/ 38 w 102"/>
                  <a:gd name="T3" fmla="*/ 38 h 102"/>
                  <a:gd name="T4" fmla="*/ 0 w 102"/>
                  <a:gd name="T5" fmla="*/ 38 h 102"/>
                  <a:gd name="T6" fmla="*/ 0 w 102"/>
                  <a:gd name="T7" fmla="*/ 64 h 102"/>
                  <a:gd name="T8" fmla="*/ 38 w 102"/>
                  <a:gd name="T9" fmla="*/ 64 h 102"/>
                  <a:gd name="T10" fmla="*/ 38 w 102"/>
                  <a:gd name="T11" fmla="*/ 102 h 102"/>
                  <a:gd name="T12" fmla="*/ 64 w 102"/>
                  <a:gd name="T13" fmla="*/ 102 h 102"/>
                  <a:gd name="T14" fmla="*/ 64 w 102"/>
                  <a:gd name="T15" fmla="*/ 64 h 102"/>
                  <a:gd name="T16" fmla="*/ 102 w 102"/>
                  <a:gd name="T17" fmla="*/ 64 h 102"/>
                  <a:gd name="T18" fmla="*/ 102 w 102"/>
                  <a:gd name="T19" fmla="*/ 38 h 102"/>
                  <a:gd name="T20" fmla="*/ 64 w 102"/>
                  <a:gd name="T21" fmla="*/ 38 h 102"/>
                  <a:gd name="T22" fmla="*/ 64 w 102"/>
                  <a:gd name="T23" fmla="*/ 0 h 102"/>
                  <a:gd name="T24" fmla="*/ 38 w 102"/>
                  <a:gd name="T2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2" h="102">
                    <a:moveTo>
                      <a:pt x="38" y="0"/>
                    </a:moveTo>
                    <a:lnTo>
                      <a:pt x="38" y="38"/>
                    </a:lnTo>
                    <a:lnTo>
                      <a:pt x="0" y="38"/>
                    </a:lnTo>
                    <a:lnTo>
                      <a:pt x="0" y="64"/>
                    </a:lnTo>
                    <a:lnTo>
                      <a:pt x="38" y="64"/>
                    </a:lnTo>
                    <a:lnTo>
                      <a:pt x="38" y="102"/>
                    </a:lnTo>
                    <a:lnTo>
                      <a:pt x="64" y="102"/>
                    </a:lnTo>
                    <a:lnTo>
                      <a:pt x="64" y="64"/>
                    </a:lnTo>
                    <a:lnTo>
                      <a:pt x="102" y="64"/>
                    </a:lnTo>
                    <a:lnTo>
                      <a:pt x="102" y="38"/>
                    </a:lnTo>
                    <a:lnTo>
                      <a:pt x="64" y="38"/>
                    </a:lnTo>
                    <a:lnTo>
                      <a:pt x="64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3" name="Freeform 16"/>
              <p:cNvSpPr>
                <a:spLocks/>
              </p:cNvSpPr>
              <p:nvPr/>
            </p:nvSpPr>
            <p:spPr bwMode="auto">
              <a:xfrm>
                <a:off x="5099574" y="3662970"/>
                <a:ext cx="118303" cy="118303"/>
              </a:xfrm>
              <a:custGeom>
                <a:avLst/>
                <a:gdLst>
                  <a:gd name="T0" fmla="*/ 27 w 73"/>
                  <a:gd name="T1" fmla="*/ 0 h 73"/>
                  <a:gd name="T2" fmla="*/ 27 w 73"/>
                  <a:gd name="T3" fmla="*/ 27 h 73"/>
                  <a:gd name="T4" fmla="*/ 0 w 73"/>
                  <a:gd name="T5" fmla="*/ 27 h 73"/>
                  <a:gd name="T6" fmla="*/ 0 w 73"/>
                  <a:gd name="T7" fmla="*/ 46 h 73"/>
                  <a:gd name="T8" fmla="*/ 27 w 73"/>
                  <a:gd name="T9" fmla="*/ 46 h 73"/>
                  <a:gd name="T10" fmla="*/ 27 w 73"/>
                  <a:gd name="T11" fmla="*/ 73 h 73"/>
                  <a:gd name="T12" fmla="*/ 46 w 73"/>
                  <a:gd name="T13" fmla="*/ 73 h 73"/>
                  <a:gd name="T14" fmla="*/ 46 w 73"/>
                  <a:gd name="T15" fmla="*/ 46 h 73"/>
                  <a:gd name="T16" fmla="*/ 73 w 73"/>
                  <a:gd name="T17" fmla="*/ 46 h 73"/>
                  <a:gd name="T18" fmla="*/ 73 w 73"/>
                  <a:gd name="T19" fmla="*/ 27 h 73"/>
                  <a:gd name="T20" fmla="*/ 46 w 73"/>
                  <a:gd name="T21" fmla="*/ 27 h 73"/>
                  <a:gd name="T22" fmla="*/ 46 w 73"/>
                  <a:gd name="T23" fmla="*/ 0 h 73"/>
                  <a:gd name="T24" fmla="*/ 27 w 73"/>
                  <a:gd name="T25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73">
                    <a:moveTo>
                      <a:pt x="27" y="0"/>
                    </a:moveTo>
                    <a:lnTo>
                      <a:pt x="27" y="27"/>
                    </a:lnTo>
                    <a:lnTo>
                      <a:pt x="0" y="27"/>
                    </a:lnTo>
                    <a:lnTo>
                      <a:pt x="0" y="46"/>
                    </a:lnTo>
                    <a:lnTo>
                      <a:pt x="27" y="46"/>
                    </a:lnTo>
                    <a:lnTo>
                      <a:pt x="27" y="73"/>
                    </a:lnTo>
                    <a:lnTo>
                      <a:pt x="46" y="73"/>
                    </a:lnTo>
                    <a:lnTo>
                      <a:pt x="46" y="46"/>
                    </a:lnTo>
                    <a:lnTo>
                      <a:pt x="73" y="46"/>
                    </a:lnTo>
                    <a:lnTo>
                      <a:pt x="73" y="27"/>
                    </a:lnTo>
                    <a:lnTo>
                      <a:pt x="46" y="27"/>
                    </a:lnTo>
                    <a:lnTo>
                      <a:pt x="46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  <p:sp>
        <p:nvSpPr>
          <p:cNvPr id="19" name="Webseite"/>
          <p:cNvSpPr>
            <a:spLocks noGrp="1"/>
          </p:cNvSpPr>
          <p:nvPr>
            <p:ph sz="quarter" idx="11" hasCustomPrompt="1"/>
          </p:nvPr>
        </p:nvSpPr>
        <p:spPr>
          <a:xfrm>
            <a:off x="5376000" y="2893209"/>
            <a:ext cx="5400000" cy="35651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www.li.plus</a:t>
            </a:r>
          </a:p>
        </p:txBody>
      </p:sp>
      <p:sp>
        <p:nvSpPr>
          <p:cNvPr id="17" name="Kontakt"/>
          <p:cNvSpPr>
            <a:spLocks noGrp="1"/>
          </p:cNvSpPr>
          <p:nvPr>
            <p:ph sz="quarter" idx="10" hasCustomPrompt="1"/>
          </p:nvPr>
        </p:nvSpPr>
        <p:spPr>
          <a:xfrm>
            <a:off x="5376000" y="547723"/>
            <a:ext cx="5400000" cy="22558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Kontakt:</a:t>
            </a:r>
          </a:p>
          <a:p>
            <a:pPr lvl="0"/>
            <a:r>
              <a:rPr lang="de-DE" dirty="0"/>
              <a:t>Vor- Nachname</a:t>
            </a:r>
          </a:p>
          <a:p>
            <a:pPr lvl="0"/>
            <a:endParaRPr lang="de-DE" dirty="0"/>
          </a:p>
          <a:p>
            <a:pPr lvl="0"/>
            <a:r>
              <a:rPr lang="de-DE" dirty="0" err="1"/>
              <a:t>email@li.plus</a:t>
            </a:r>
            <a:endParaRPr lang="de-DE" dirty="0"/>
          </a:p>
          <a:p>
            <a:pPr lvl="0"/>
            <a:r>
              <a:rPr lang="de-DE" dirty="0"/>
              <a:t>+49 89 289 269 ##</a:t>
            </a:r>
          </a:p>
          <a:p>
            <a:pPr lvl="0"/>
            <a:r>
              <a:rPr lang="de-DE" dirty="0"/>
              <a:t>+49 ### #### ####</a:t>
            </a:r>
          </a:p>
        </p:txBody>
      </p:sp>
      <p:sp>
        <p:nvSpPr>
          <p:cNvPr id="18" name="Tite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grpSp>
        <p:nvGrpSpPr>
          <p:cNvPr id="2" name="Gruppieren 1"/>
          <p:cNvGrpSpPr/>
          <p:nvPr userDrawn="1"/>
        </p:nvGrpSpPr>
        <p:grpSpPr>
          <a:xfrm>
            <a:off x="3353349" y="1801038"/>
            <a:ext cx="1311700" cy="653836"/>
            <a:chOff x="1344894" y="2283430"/>
            <a:chExt cx="343962" cy="171453"/>
          </a:xfrm>
        </p:grpSpPr>
        <p:sp>
          <p:nvSpPr>
            <p:cNvPr id="38" name="Parallelogramm 37"/>
            <p:cNvSpPr/>
            <p:nvPr userDrawn="1"/>
          </p:nvSpPr>
          <p:spPr>
            <a:xfrm>
              <a:off x="1344894" y="2283432"/>
              <a:ext cx="104400" cy="171451"/>
            </a:xfrm>
            <a:prstGeom prst="parallelogram">
              <a:avLst>
                <a:gd name="adj" fmla="val 11464"/>
              </a:avLst>
            </a:prstGeom>
            <a:ln>
              <a:noFill/>
            </a:ln>
            <a:effectLst>
              <a:innerShdw blurRad="101600" dist="25400" dir="8100000">
                <a:schemeClr val="tx1">
                  <a:lumMod val="95000"/>
                  <a:lumOff val="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76000" rIns="36000" bIns="0" rtlCol="0" anchor="b"/>
            <a:lstStyle/>
            <a:p>
              <a:pPr algn="ctr"/>
              <a:r>
                <a:rPr lang="de-DE" sz="2800" b="1" i="1" dirty="0"/>
                <a:t>P</a:t>
              </a:r>
            </a:p>
          </p:txBody>
        </p:sp>
        <p:sp>
          <p:nvSpPr>
            <p:cNvPr id="39" name="Parallelogramm 38"/>
            <p:cNvSpPr/>
            <p:nvPr userDrawn="1"/>
          </p:nvSpPr>
          <p:spPr>
            <a:xfrm>
              <a:off x="1446050" y="2283431"/>
              <a:ext cx="104400" cy="171451"/>
            </a:xfrm>
            <a:prstGeom prst="parallelogram">
              <a:avLst>
                <a:gd name="adj" fmla="val 11464"/>
              </a:avLst>
            </a:prstGeom>
            <a:ln>
              <a:noFill/>
            </a:ln>
            <a:effectLst>
              <a:innerShdw blurRad="101600" dist="25400" dir="8100000">
                <a:schemeClr val="tx1">
                  <a:lumMod val="95000"/>
                  <a:lumOff val="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576000" rIns="36000" bIns="0" rtlCol="0" anchor="b"/>
            <a:lstStyle/>
            <a:p>
              <a:pPr algn="ctr"/>
              <a:r>
                <a:rPr lang="de-DE" sz="2800" b="1" i="1" dirty="0"/>
                <a:t>K</a:t>
              </a:r>
            </a:p>
          </p:txBody>
        </p:sp>
        <p:sp>
          <p:nvSpPr>
            <p:cNvPr id="40" name="Parallelogramm 39"/>
            <p:cNvSpPr/>
            <p:nvPr userDrawn="1"/>
          </p:nvSpPr>
          <p:spPr>
            <a:xfrm>
              <a:off x="1547323" y="2283430"/>
              <a:ext cx="104400" cy="171451"/>
            </a:xfrm>
            <a:prstGeom prst="parallelogram">
              <a:avLst>
                <a:gd name="adj" fmla="val 11464"/>
              </a:avLst>
            </a:prstGeom>
            <a:ln>
              <a:noFill/>
            </a:ln>
            <a:effectLst>
              <a:innerShdw blurRad="101600" dist="25400" dir="8100000">
                <a:schemeClr val="tx1">
                  <a:lumMod val="95000"/>
                  <a:lumOff val="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Parallelogramm 40"/>
            <p:cNvSpPr/>
            <p:nvPr userDrawn="1"/>
          </p:nvSpPr>
          <p:spPr>
            <a:xfrm>
              <a:off x="1651095" y="2332816"/>
              <a:ext cx="37761" cy="75521"/>
            </a:xfrm>
            <a:prstGeom prst="parallelogram">
              <a:avLst>
                <a:gd name="adj" fmla="val 11464"/>
              </a:avLst>
            </a:prstGeom>
            <a:ln>
              <a:noFill/>
            </a:ln>
            <a:effectLst>
              <a:innerShdw blurRad="101600" dist="25400" dir="8100000">
                <a:schemeClr val="tx1">
                  <a:lumMod val="95000"/>
                  <a:lumOff val="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2" name="Parallelogramm 41"/>
          <p:cNvSpPr/>
          <p:nvPr userDrawn="1"/>
        </p:nvSpPr>
        <p:spPr>
          <a:xfrm>
            <a:off x="3695837" y="934103"/>
            <a:ext cx="327447" cy="653829"/>
          </a:xfrm>
          <a:prstGeom prst="parallelogram">
            <a:avLst>
              <a:gd name="adj" fmla="val 11464"/>
            </a:avLst>
          </a:prstGeom>
          <a:ln>
            <a:noFill/>
          </a:ln>
          <a:effectLst>
            <a:innerShdw blurRad="101600" dist="25400" dir="8100000">
              <a:schemeClr val="tx1">
                <a:lumMod val="95000"/>
                <a:lumOff val="5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0" rIns="36000" bIns="0" rtlCol="0" anchor="b"/>
          <a:lstStyle/>
          <a:p>
            <a:pPr algn="ctr"/>
            <a:r>
              <a:rPr lang="de-DE" sz="2800" b="0" i="1" dirty="0">
                <a:latin typeface="Nunito SemiBold" panose="00000700000000000000" pitchFamily="2" charset="0"/>
              </a:rPr>
              <a:t>P</a:t>
            </a:r>
          </a:p>
        </p:txBody>
      </p:sp>
      <p:sp>
        <p:nvSpPr>
          <p:cNvPr id="43" name="Parallelogramm 42"/>
          <p:cNvSpPr/>
          <p:nvPr userDrawn="1"/>
        </p:nvSpPr>
        <p:spPr>
          <a:xfrm>
            <a:off x="4029214" y="934099"/>
            <a:ext cx="327447" cy="653829"/>
          </a:xfrm>
          <a:prstGeom prst="parallelogram">
            <a:avLst>
              <a:gd name="adj" fmla="val 11464"/>
            </a:avLst>
          </a:prstGeom>
          <a:ln>
            <a:noFill/>
          </a:ln>
          <a:effectLst>
            <a:innerShdw blurRad="101600" dist="25400" dir="8100000">
              <a:schemeClr val="tx1">
                <a:lumMod val="95000"/>
                <a:lumOff val="5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540000" rIns="36000" bIns="0" rtlCol="0" anchor="b"/>
          <a:lstStyle/>
          <a:p>
            <a:pPr algn="ctr"/>
            <a:r>
              <a:rPr lang="de-DE" sz="2800" b="0" i="1" dirty="0">
                <a:latin typeface="Nunito SemiBold" panose="00000700000000000000" pitchFamily="2" charset="0"/>
              </a:rPr>
              <a:t>K</a:t>
            </a:r>
          </a:p>
        </p:txBody>
      </p:sp>
      <p:sp>
        <p:nvSpPr>
          <p:cNvPr id="44" name="Parallelogramm 43"/>
          <p:cNvSpPr/>
          <p:nvPr userDrawn="1"/>
        </p:nvSpPr>
        <p:spPr>
          <a:xfrm>
            <a:off x="4360656" y="934095"/>
            <a:ext cx="327447" cy="653829"/>
          </a:xfrm>
          <a:prstGeom prst="parallelogram">
            <a:avLst>
              <a:gd name="adj" fmla="val 11464"/>
            </a:avLst>
          </a:prstGeom>
          <a:ln>
            <a:noFill/>
          </a:ln>
          <a:effectLst>
            <a:innerShdw blurRad="101600" dist="25400" dir="8100000">
              <a:schemeClr val="tx1">
                <a:lumMod val="95000"/>
                <a:lumOff val="5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Parallelogramm 44"/>
          <p:cNvSpPr/>
          <p:nvPr userDrawn="1"/>
        </p:nvSpPr>
        <p:spPr>
          <a:xfrm>
            <a:off x="4692226" y="1122429"/>
            <a:ext cx="118436" cy="287999"/>
          </a:xfrm>
          <a:prstGeom prst="parallelogram">
            <a:avLst>
              <a:gd name="adj" fmla="val 11464"/>
            </a:avLst>
          </a:prstGeom>
          <a:ln>
            <a:noFill/>
          </a:ln>
          <a:effectLst>
            <a:innerShdw blurRad="101600" dist="25400" dir="8100000">
              <a:schemeClr val="tx1">
                <a:lumMod val="95000"/>
                <a:lumOff val="5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Parallelogramm 45"/>
          <p:cNvSpPr/>
          <p:nvPr userDrawn="1"/>
        </p:nvSpPr>
        <p:spPr>
          <a:xfrm>
            <a:off x="730333" y="113096"/>
            <a:ext cx="327447" cy="583134"/>
          </a:xfrm>
          <a:prstGeom prst="parallelogram">
            <a:avLst>
              <a:gd name="adj" fmla="val 11464"/>
            </a:avLst>
          </a:prstGeom>
          <a:ln>
            <a:noFill/>
          </a:ln>
          <a:effectLst>
            <a:innerShdw blurRad="101600" dist="25400" dir="8100000">
              <a:schemeClr val="tx1">
                <a:lumMod val="95000"/>
                <a:lumOff val="5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0" rtlCol="0" anchor="ctr"/>
          <a:lstStyle/>
          <a:p>
            <a:pPr algn="ctr"/>
            <a:r>
              <a:rPr lang="de-DE" sz="2800" b="0" i="1" dirty="0">
                <a:solidFill>
                  <a:schemeClr val="bg1">
                    <a:lumMod val="95000"/>
                  </a:schemeClr>
                </a:solidFill>
                <a:latin typeface="Nunito SemiBold" panose="00000700000000000000" pitchFamily="2" charset="0"/>
              </a:rPr>
              <a:t>P</a:t>
            </a:r>
          </a:p>
        </p:txBody>
      </p:sp>
      <p:sp>
        <p:nvSpPr>
          <p:cNvPr id="47" name="Parallelogramm 46"/>
          <p:cNvSpPr/>
          <p:nvPr userDrawn="1"/>
        </p:nvSpPr>
        <p:spPr>
          <a:xfrm>
            <a:off x="1056090" y="113096"/>
            <a:ext cx="327447" cy="583134"/>
          </a:xfrm>
          <a:prstGeom prst="parallelogram">
            <a:avLst>
              <a:gd name="adj" fmla="val 11464"/>
            </a:avLst>
          </a:prstGeom>
          <a:ln>
            <a:noFill/>
          </a:ln>
          <a:effectLst>
            <a:innerShdw blurRad="101600" dist="25400" dir="8100000">
              <a:schemeClr val="tx1">
                <a:lumMod val="95000"/>
                <a:lumOff val="5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" tIns="36000" rIns="36000" bIns="0" rtlCol="0" anchor="ctr"/>
          <a:lstStyle/>
          <a:p>
            <a:pPr algn="ctr"/>
            <a:r>
              <a:rPr lang="de-DE" sz="2800" b="0" i="1" dirty="0">
                <a:solidFill>
                  <a:schemeClr val="bg1">
                    <a:lumMod val="95000"/>
                  </a:schemeClr>
                </a:solidFill>
                <a:latin typeface="Nunito SemiBold" panose="00000700000000000000" pitchFamily="2" charset="0"/>
              </a:rPr>
              <a:t>K</a:t>
            </a:r>
          </a:p>
        </p:txBody>
      </p:sp>
      <p:sp>
        <p:nvSpPr>
          <p:cNvPr id="48" name="Parallelogramm 47"/>
          <p:cNvSpPr/>
          <p:nvPr userDrawn="1"/>
        </p:nvSpPr>
        <p:spPr>
          <a:xfrm>
            <a:off x="1372292" y="113096"/>
            <a:ext cx="327447" cy="583134"/>
          </a:xfrm>
          <a:prstGeom prst="parallelogram">
            <a:avLst>
              <a:gd name="adj" fmla="val 11464"/>
            </a:avLst>
          </a:prstGeom>
          <a:ln>
            <a:noFill/>
          </a:ln>
          <a:effectLst>
            <a:innerShdw blurRad="101600" dist="25400" dir="8100000">
              <a:schemeClr val="tx1">
                <a:lumMod val="95000"/>
                <a:lumOff val="5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Parallelogramm 48"/>
          <p:cNvSpPr/>
          <p:nvPr userDrawn="1"/>
        </p:nvSpPr>
        <p:spPr>
          <a:xfrm>
            <a:off x="1703862" y="260663"/>
            <a:ext cx="118436" cy="288000"/>
          </a:xfrm>
          <a:prstGeom prst="parallelogram">
            <a:avLst>
              <a:gd name="adj" fmla="val 11464"/>
            </a:avLst>
          </a:prstGeom>
          <a:ln>
            <a:noFill/>
          </a:ln>
          <a:effectLst>
            <a:innerShdw blurRad="101600" dist="25400" dir="8100000">
              <a:schemeClr val="tx1">
                <a:lumMod val="95000"/>
                <a:lumOff val="5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66444" y="3360472"/>
            <a:ext cx="1298448" cy="79248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628003" y="4188038"/>
            <a:ext cx="1298448" cy="80924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2971" y="2876343"/>
            <a:ext cx="570633" cy="33286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7985" y="4030841"/>
            <a:ext cx="480619" cy="28036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286679" y="2962452"/>
            <a:ext cx="415462" cy="24675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7577" y="4639383"/>
            <a:ext cx="425394" cy="252658"/>
          </a:xfrm>
          <a:prstGeom prst="rect">
            <a:avLst/>
          </a:prstGeom>
        </p:spPr>
      </p:pic>
      <p:sp>
        <p:nvSpPr>
          <p:cNvPr id="58" name="Parallelogramm 57"/>
          <p:cNvSpPr/>
          <p:nvPr userDrawn="1"/>
        </p:nvSpPr>
        <p:spPr>
          <a:xfrm>
            <a:off x="-22088" y="3173578"/>
            <a:ext cx="327447" cy="583134"/>
          </a:xfrm>
          <a:prstGeom prst="parallelogram">
            <a:avLst>
              <a:gd name="adj" fmla="val 11464"/>
            </a:avLst>
          </a:prstGeom>
          <a:ln>
            <a:noFill/>
          </a:ln>
          <a:effectLst>
            <a:innerShdw blurRad="101600" dist="25400" dir="8100000">
              <a:schemeClr val="tx1">
                <a:lumMod val="95000"/>
                <a:lumOff val="5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0" rtlCol="0" anchor="ctr"/>
          <a:lstStyle/>
          <a:p>
            <a:pPr algn="ctr"/>
            <a:endParaRPr lang="de-DE" sz="2800" b="0" i="1" dirty="0">
              <a:solidFill>
                <a:schemeClr val="bg1">
                  <a:lumMod val="95000"/>
                </a:schemeClr>
              </a:solidFill>
              <a:latin typeface="Nunito SemiBold" panose="00000700000000000000" pitchFamily="2" charset="0"/>
            </a:endParaRPr>
          </a:p>
        </p:txBody>
      </p:sp>
      <p:sp>
        <p:nvSpPr>
          <p:cNvPr id="59" name="Parallelogramm 58"/>
          <p:cNvSpPr/>
          <p:nvPr userDrawn="1"/>
        </p:nvSpPr>
        <p:spPr>
          <a:xfrm>
            <a:off x="303669" y="3173578"/>
            <a:ext cx="327447" cy="583134"/>
          </a:xfrm>
          <a:prstGeom prst="parallelogram">
            <a:avLst>
              <a:gd name="adj" fmla="val 11464"/>
            </a:avLst>
          </a:prstGeom>
          <a:ln>
            <a:noFill/>
          </a:ln>
          <a:effectLst>
            <a:innerShdw blurRad="101600" dist="25400" dir="8100000">
              <a:schemeClr val="tx1">
                <a:lumMod val="95000"/>
                <a:lumOff val="5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" tIns="36000" rIns="36000" bIns="0" rtlCol="0" anchor="ctr"/>
          <a:lstStyle/>
          <a:p>
            <a:pPr algn="ctr"/>
            <a:endParaRPr lang="de-DE" sz="2800" b="0" i="1" dirty="0">
              <a:solidFill>
                <a:schemeClr val="bg1">
                  <a:lumMod val="95000"/>
                </a:schemeClr>
              </a:solidFill>
              <a:latin typeface="Nunito SemiBold" panose="00000700000000000000" pitchFamily="2" charset="0"/>
            </a:endParaRPr>
          </a:p>
        </p:txBody>
      </p:sp>
      <p:sp>
        <p:nvSpPr>
          <p:cNvPr id="60" name="Parallelogramm 59"/>
          <p:cNvSpPr/>
          <p:nvPr userDrawn="1"/>
        </p:nvSpPr>
        <p:spPr>
          <a:xfrm>
            <a:off x="619871" y="3173578"/>
            <a:ext cx="327447" cy="583134"/>
          </a:xfrm>
          <a:prstGeom prst="parallelogram">
            <a:avLst>
              <a:gd name="adj" fmla="val 11464"/>
            </a:avLst>
          </a:prstGeom>
          <a:ln>
            <a:noFill/>
          </a:ln>
          <a:effectLst>
            <a:innerShdw blurRad="101600" dist="25400" dir="8100000">
              <a:schemeClr val="tx1">
                <a:lumMod val="95000"/>
                <a:lumOff val="5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Parallelogramm 60"/>
          <p:cNvSpPr/>
          <p:nvPr userDrawn="1"/>
        </p:nvSpPr>
        <p:spPr>
          <a:xfrm>
            <a:off x="951441" y="3321145"/>
            <a:ext cx="118436" cy="288000"/>
          </a:xfrm>
          <a:prstGeom prst="parallelogram">
            <a:avLst>
              <a:gd name="adj" fmla="val 11464"/>
            </a:avLst>
          </a:prstGeom>
          <a:ln>
            <a:noFill/>
          </a:ln>
          <a:effectLst>
            <a:innerShdw blurRad="101600" dist="25400" dir="8100000">
              <a:schemeClr val="tx1">
                <a:lumMod val="95000"/>
                <a:lumOff val="5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806161" y="4974165"/>
            <a:ext cx="481162" cy="257068"/>
          </a:xfrm>
          <a:prstGeom prst="rect">
            <a:avLst/>
          </a:prstGeom>
        </p:spPr>
      </p:pic>
      <p:sp>
        <p:nvSpPr>
          <p:cNvPr id="62" name="Parallelogramm 61"/>
          <p:cNvSpPr/>
          <p:nvPr userDrawn="1"/>
        </p:nvSpPr>
        <p:spPr>
          <a:xfrm>
            <a:off x="730333" y="826120"/>
            <a:ext cx="327447" cy="583134"/>
          </a:xfrm>
          <a:prstGeom prst="parallelogram">
            <a:avLst>
              <a:gd name="adj" fmla="val 11464"/>
            </a:avLst>
          </a:prstGeom>
          <a:ln>
            <a:noFill/>
          </a:ln>
          <a:effectLst>
            <a:innerShdw blurRad="101600" dist="25400" dir="8100000">
              <a:schemeClr val="tx1">
                <a:lumMod val="95000"/>
                <a:lumOff val="5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0" rtlCol="0" anchor="ctr"/>
          <a:lstStyle/>
          <a:p>
            <a:pPr algn="ctr"/>
            <a:r>
              <a:rPr lang="de-DE" sz="2400" b="1" i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P</a:t>
            </a:r>
          </a:p>
        </p:txBody>
      </p:sp>
      <p:sp>
        <p:nvSpPr>
          <p:cNvPr id="63" name="Parallelogramm 62"/>
          <p:cNvSpPr/>
          <p:nvPr userDrawn="1"/>
        </p:nvSpPr>
        <p:spPr>
          <a:xfrm>
            <a:off x="1056090" y="826120"/>
            <a:ext cx="327447" cy="583134"/>
          </a:xfrm>
          <a:prstGeom prst="parallelogram">
            <a:avLst>
              <a:gd name="adj" fmla="val 11464"/>
            </a:avLst>
          </a:prstGeom>
          <a:ln>
            <a:noFill/>
          </a:ln>
          <a:effectLst>
            <a:innerShdw blurRad="101600" dist="25400" dir="8100000">
              <a:schemeClr val="tx1">
                <a:lumMod val="95000"/>
                <a:lumOff val="5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" tIns="36000" rIns="36000" bIns="0" rtlCol="0" anchor="ctr"/>
          <a:lstStyle/>
          <a:p>
            <a:pPr algn="ctr"/>
            <a:r>
              <a:rPr lang="de-DE" sz="2400" b="1" i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K</a:t>
            </a:r>
          </a:p>
        </p:txBody>
      </p:sp>
      <p:sp>
        <p:nvSpPr>
          <p:cNvPr id="64" name="Parallelogramm 63"/>
          <p:cNvSpPr/>
          <p:nvPr userDrawn="1"/>
        </p:nvSpPr>
        <p:spPr>
          <a:xfrm>
            <a:off x="1372292" y="826120"/>
            <a:ext cx="327447" cy="583134"/>
          </a:xfrm>
          <a:prstGeom prst="parallelogram">
            <a:avLst>
              <a:gd name="adj" fmla="val 11464"/>
            </a:avLst>
          </a:prstGeom>
          <a:ln>
            <a:noFill/>
          </a:ln>
          <a:effectLst>
            <a:innerShdw blurRad="101600" dist="25400" dir="8100000">
              <a:schemeClr val="tx1">
                <a:lumMod val="95000"/>
                <a:lumOff val="5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b="1">
              <a:latin typeface="+mn-lt"/>
            </a:endParaRPr>
          </a:p>
        </p:txBody>
      </p:sp>
      <p:sp>
        <p:nvSpPr>
          <p:cNvPr id="65" name="Parallelogramm 64"/>
          <p:cNvSpPr/>
          <p:nvPr userDrawn="1"/>
        </p:nvSpPr>
        <p:spPr>
          <a:xfrm>
            <a:off x="1703862" y="973687"/>
            <a:ext cx="118436" cy="288000"/>
          </a:xfrm>
          <a:prstGeom prst="parallelogram">
            <a:avLst>
              <a:gd name="adj" fmla="val 11464"/>
            </a:avLst>
          </a:prstGeom>
          <a:ln>
            <a:noFill/>
          </a:ln>
          <a:effectLst>
            <a:innerShdw blurRad="101600" dist="25400" dir="8100000">
              <a:schemeClr val="tx1">
                <a:lumMod val="95000"/>
                <a:lumOff val="5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b="1">
              <a:latin typeface="+mn-lt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07526" y="1163933"/>
            <a:ext cx="520174" cy="289858"/>
          </a:xfrm>
          <a:prstGeom prst="rect">
            <a:avLst/>
          </a:prstGeom>
        </p:spPr>
      </p:pic>
      <p:grpSp>
        <p:nvGrpSpPr>
          <p:cNvPr id="14" name="Gruppieren 13"/>
          <p:cNvGrpSpPr/>
          <p:nvPr userDrawn="1"/>
        </p:nvGrpSpPr>
        <p:grpSpPr>
          <a:xfrm>
            <a:off x="2214992" y="785145"/>
            <a:ext cx="1101490" cy="583134"/>
            <a:chOff x="2214992" y="785145"/>
            <a:chExt cx="1101490" cy="583134"/>
          </a:xfrm>
        </p:grpSpPr>
        <p:sp>
          <p:nvSpPr>
            <p:cNvPr id="66" name="Parallelogramm 65"/>
            <p:cNvSpPr/>
            <p:nvPr userDrawn="1"/>
          </p:nvSpPr>
          <p:spPr>
            <a:xfrm>
              <a:off x="2214992" y="785145"/>
              <a:ext cx="327447" cy="583134"/>
            </a:xfrm>
            <a:prstGeom prst="parallelogram">
              <a:avLst>
                <a:gd name="adj" fmla="val 11464"/>
              </a:avLst>
            </a:prstGeom>
            <a:ln>
              <a:noFill/>
            </a:ln>
            <a:effectLst>
              <a:innerShdw blurRad="101600" dist="25400" dir="8100000">
                <a:schemeClr val="tx1">
                  <a:lumMod val="95000"/>
                  <a:lumOff val="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0" rtlCol="0" anchor="ctr"/>
            <a:lstStyle/>
            <a:p>
              <a:pPr algn="ctr"/>
              <a:endParaRPr lang="de-DE" sz="2400" b="1" i="1" dirty="0">
                <a:solidFill>
                  <a:schemeClr val="bg1">
                    <a:lumMod val="95000"/>
                  </a:schemeClr>
                </a:solidFill>
                <a:latin typeface="+mn-lt"/>
              </a:endParaRPr>
            </a:p>
          </p:txBody>
        </p:sp>
        <p:sp>
          <p:nvSpPr>
            <p:cNvPr id="67" name="Parallelogramm 66"/>
            <p:cNvSpPr/>
            <p:nvPr userDrawn="1"/>
          </p:nvSpPr>
          <p:spPr>
            <a:xfrm>
              <a:off x="2539502" y="785145"/>
              <a:ext cx="327447" cy="583134"/>
            </a:xfrm>
            <a:prstGeom prst="parallelogram">
              <a:avLst>
                <a:gd name="adj" fmla="val 11464"/>
              </a:avLst>
            </a:prstGeom>
            <a:ln>
              <a:noFill/>
            </a:ln>
            <a:effectLst>
              <a:innerShdw blurRad="101600" dist="25400" dir="8100000">
                <a:schemeClr val="tx1">
                  <a:lumMod val="95000"/>
                  <a:lumOff val="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" tIns="36000" rIns="36000" bIns="0" rtlCol="0" anchor="ctr"/>
            <a:lstStyle/>
            <a:p>
              <a:pPr algn="ctr"/>
              <a:endParaRPr lang="de-DE" sz="2400" b="1" i="1" dirty="0">
                <a:solidFill>
                  <a:schemeClr val="bg1">
                    <a:lumMod val="95000"/>
                  </a:schemeClr>
                </a:solidFill>
                <a:latin typeface="+mn-lt"/>
              </a:endParaRPr>
            </a:p>
          </p:txBody>
        </p:sp>
        <p:sp>
          <p:nvSpPr>
            <p:cNvPr id="68" name="Parallelogramm 67"/>
            <p:cNvSpPr/>
            <p:nvPr userDrawn="1"/>
          </p:nvSpPr>
          <p:spPr>
            <a:xfrm>
              <a:off x="2864012" y="785145"/>
              <a:ext cx="327447" cy="583134"/>
            </a:xfrm>
            <a:prstGeom prst="parallelogram">
              <a:avLst>
                <a:gd name="adj" fmla="val 11464"/>
              </a:avLst>
            </a:prstGeom>
            <a:ln>
              <a:noFill/>
            </a:ln>
            <a:effectLst>
              <a:innerShdw blurRad="101600" dist="25400" dir="8100000">
                <a:schemeClr val="tx1">
                  <a:lumMod val="95000"/>
                  <a:lumOff val="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b="1">
                <a:latin typeface="+mn-lt"/>
              </a:endParaRPr>
            </a:p>
          </p:txBody>
        </p:sp>
        <p:sp>
          <p:nvSpPr>
            <p:cNvPr id="69" name="Parallelogramm 68"/>
            <p:cNvSpPr/>
            <p:nvPr userDrawn="1"/>
          </p:nvSpPr>
          <p:spPr>
            <a:xfrm>
              <a:off x="3198046" y="932712"/>
              <a:ext cx="118436" cy="288000"/>
            </a:xfrm>
            <a:prstGeom prst="parallelogram">
              <a:avLst>
                <a:gd name="adj" fmla="val 11464"/>
              </a:avLst>
            </a:prstGeom>
            <a:ln>
              <a:noFill/>
            </a:ln>
            <a:effectLst>
              <a:innerShdw blurRad="101600" dist="25400" dir="8100000">
                <a:schemeClr val="tx1">
                  <a:lumMod val="95000"/>
                  <a:lumOff val="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b="1">
                <a:latin typeface="+mn-lt"/>
              </a:endParaRPr>
            </a:p>
          </p:txBody>
        </p:sp>
      </p:grp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000528" y="-50516"/>
            <a:ext cx="1091184" cy="582168"/>
          </a:xfrm>
          <a:prstGeom prst="rect">
            <a:avLst/>
          </a:prstGeom>
        </p:spPr>
      </p:pic>
      <p:grpSp>
        <p:nvGrpSpPr>
          <p:cNvPr id="16" name="Gruppieren 15"/>
          <p:cNvGrpSpPr/>
          <p:nvPr userDrawn="1"/>
        </p:nvGrpSpPr>
        <p:grpSpPr>
          <a:xfrm>
            <a:off x="730333" y="1636544"/>
            <a:ext cx="1101489" cy="583134"/>
            <a:chOff x="730333" y="1636544"/>
            <a:chExt cx="1101489" cy="583134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70" name="Parallelogramm 69"/>
            <p:cNvSpPr/>
            <p:nvPr userDrawn="1"/>
          </p:nvSpPr>
          <p:spPr>
            <a:xfrm>
              <a:off x="730333" y="1636544"/>
              <a:ext cx="327447" cy="583134"/>
            </a:xfrm>
            <a:prstGeom prst="parallelogram">
              <a:avLst>
                <a:gd name="adj" fmla="val 11464"/>
              </a:avLst>
            </a:prstGeom>
            <a:noFill/>
            <a:ln w="19050">
              <a:solidFill>
                <a:schemeClr val="accent1"/>
              </a:solidFill>
            </a:ln>
            <a:effectLst>
              <a:innerShdw blurRad="101600" dist="25400" dir="8100000">
                <a:schemeClr val="tx1">
                  <a:lumMod val="95000"/>
                  <a:lumOff val="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0" rtlCol="0" anchor="ctr"/>
            <a:lstStyle/>
            <a:p>
              <a:pPr algn="ctr"/>
              <a:r>
                <a:rPr lang="de-DE" sz="2400" b="1" i="1" dirty="0">
                  <a:solidFill>
                    <a:schemeClr val="accent1"/>
                  </a:solidFill>
                  <a:latin typeface="+mn-lt"/>
                </a:rPr>
                <a:t>P</a:t>
              </a:r>
            </a:p>
          </p:txBody>
        </p:sp>
        <p:sp>
          <p:nvSpPr>
            <p:cNvPr id="71" name="Parallelogramm 70"/>
            <p:cNvSpPr/>
            <p:nvPr userDrawn="1"/>
          </p:nvSpPr>
          <p:spPr>
            <a:xfrm>
              <a:off x="1054843" y="1636544"/>
              <a:ext cx="327447" cy="583134"/>
            </a:xfrm>
            <a:prstGeom prst="parallelogram">
              <a:avLst>
                <a:gd name="adj" fmla="val 11464"/>
              </a:avLst>
            </a:prstGeom>
            <a:noFill/>
            <a:ln w="19050">
              <a:solidFill>
                <a:schemeClr val="accent1"/>
              </a:solidFill>
            </a:ln>
            <a:effectLst>
              <a:innerShdw blurRad="101600" dist="25400" dir="8100000">
                <a:schemeClr val="tx1">
                  <a:lumMod val="95000"/>
                  <a:lumOff val="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" tIns="36000" rIns="36000" bIns="0" rtlCol="0" anchor="ctr"/>
            <a:lstStyle/>
            <a:p>
              <a:pPr algn="ctr"/>
              <a:r>
                <a:rPr lang="de-DE" sz="2400" b="1" i="1" dirty="0">
                  <a:solidFill>
                    <a:schemeClr val="accent1"/>
                  </a:solidFill>
                  <a:latin typeface="+mn-lt"/>
                </a:rPr>
                <a:t>K</a:t>
              </a:r>
            </a:p>
          </p:txBody>
        </p:sp>
        <p:sp>
          <p:nvSpPr>
            <p:cNvPr id="72" name="Parallelogramm 71"/>
            <p:cNvSpPr/>
            <p:nvPr userDrawn="1"/>
          </p:nvSpPr>
          <p:spPr>
            <a:xfrm>
              <a:off x="1379353" y="1636544"/>
              <a:ext cx="327447" cy="583134"/>
            </a:xfrm>
            <a:prstGeom prst="parallelogram">
              <a:avLst>
                <a:gd name="adj" fmla="val 11464"/>
              </a:avLst>
            </a:prstGeom>
            <a:noFill/>
            <a:ln w="19050">
              <a:solidFill>
                <a:schemeClr val="accent1"/>
              </a:solidFill>
            </a:ln>
            <a:effectLst>
              <a:innerShdw blurRad="101600" dist="25400" dir="8100000">
                <a:schemeClr val="tx1">
                  <a:lumMod val="95000"/>
                  <a:lumOff val="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b="1">
                <a:latin typeface="+mn-lt"/>
              </a:endParaRPr>
            </a:p>
          </p:txBody>
        </p:sp>
        <p:sp>
          <p:nvSpPr>
            <p:cNvPr id="73" name="Parallelogramm 72"/>
            <p:cNvSpPr/>
            <p:nvPr userDrawn="1"/>
          </p:nvSpPr>
          <p:spPr>
            <a:xfrm>
              <a:off x="1713386" y="1784111"/>
              <a:ext cx="118436" cy="288000"/>
            </a:xfrm>
            <a:prstGeom prst="parallelogram">
              <a:avLst>
                <a:gd name="adj" fmla="val 11464"/>
              </a:avLst>
            </a:prstGeom>
            <a:noFill/>
            <a:ln w="19050">
              <a:solidFill>
                <a:schemeClr val="accent1"/>
              </a:solidFill>
            </a:ln>
            <a:effectLst>
              <a:innerShdw blurRad="101600" dist="25400" dir="8100000">
                <a:schemeClr val="tx1">
                  <a:lumMod val="95000"/>
                  <a:lumOff val="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b="1">
                <a:latin typeface="+mn-lt"/>
              </a:endParaRPr>
            </a:p>
          </p:txBody>
        </p:sp>
      </p:grp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79670" y="1820029"/>
            <a:ext cx="440522" cy="243947"/>
          </a:xfrm>
          <a:prstGeom prst="rect">
            <a:avLst/>
          </a:prstGeom>
        </p:spPr>
      </p:pic>
      <p:pic>
        <p:nvPicPr>
          <p:cNvPr id="74" name="Grafik 73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92939" y="1522218"/>
            <a:ext cx="505587" cy="297811"/>
          </a:xfrm>
          <a:prstGeom prst="rect">
            <a:avLst/>
          </a:prstGeom>
        </p:spPr>
      </p:pic>
      <p:grpSp>
        <p:nvGrpSpPr>
          <p:cNvPr id="75" name="Gruppieren 74"/>
          <p:cNvGrpSpPr/>
          <p:nvPr userDrawn="1"/>
        </p:nvGrpSpPr>
        <p:grpSpPr>
          <a:xfrm>
            <a:off x="2091760" y="1649245"/>
            <a:ext cx="1101489" cy="583134"/>
            <a:chOff x="730333" y="1636544"/>
            <a:chExt cx="1101489" cy="583134"/>
          </a:xfrm>
          <a:solidFill>
            <a:schemeClr val="bg1"/>
          </a:solidFill>
          <a:effectLst/>
        </p:grpSpPr>
        <p:sp>
          <p:nvSpPr>
            <p:cNvPr id="76" name="Parallelogramm 75"/>
            <p:cNvSpPr/>
            <p:nvPr userDrawn="1"/>
          </p:nvSpPr>
          <p:spPr>
            <a:xfrm>
              <a:off x="730333" y="1636544"/>
              <a:ext cx="327447" cy="583134"/>
            </a:xfrm>
            <a:prstGeom prst="parallelogram">
              <a:avLst>
                <a:gd name="adj" fmla="val 11464"/>
              </a:avLst>
            </a:prstGeom>
            <a:grpFill/>
            <a:ln w="19050">
              <a:solidFill>
                <a:schemeClr val="accent1"/>
              </a:solidFill>
            </a:ln>
            <a:effectLst>
              <a:innerShdw blurRad="38100" dist="50800" dir="8100000">
                <a:schemeClr val="accent1"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tIns="36000" rIns="36000" bIns="0" rtlCol="0" anchor="ctr"/>
            <a:lstStyle/>
            <a:p>
              <a:pPr algn="ctr"/>
              <a:r>
                <a:rPr lang="de-DE" sz="2400" b="1" i="1" dirty="0">
                  <a:solidFill>
                    <a:schemeClr val="accent1"/>
                  </a:solidFill>
                  <a:latin typeface="+mn-lt"/>
                </a:rPr>
                <a:t>P</a:t>
              </a:r>
            </a:p>
          </p:txBody>
        </p:sp>
        <p:sp>
          <p:nvSpPr>
            <p:cNvPr id="77" name="Parallelogramm 76"/>
            <p:cNvSpPr/>
            <p:nvPr userDrawn="1"/>
          </p:nvSpPr>
          <p:spPr>
            <a:xfrm>
              <a:off x="1054843" y="1636544"/>
              <a:ext cx="327447" cy="583134"/>
            </a:xfrm>
            <a:prstGeom prst="parallelogram">
              <a:avLst>
                <a:gd name="adj" fmla="val 11464"/>
              </a:avLst>
            </a:prstGeom>
            <a:grpFill/>
            <a:ln w="19050">
              <a:solidFill>
                <a:schemeClr val="accent1"/>
              </a:solidFill>
            </a:ln>
            <a:effectLst>
              <a:innerShdw blurRad="38100" dist="50800" dir="8100000">
                <a:schemeClr val="accent1"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" tIns="36000" rIns="36000" bIns="0" rtlCol="0" anchor="ctr"/>
            <a:lstStyle/>
            <a:p>
              <a:pPr algn="ctr"/>
              <a:r>
                <a:rPr lang="de-DE" sz="2400" b="1" i="1" dirty="0">
                  <a:solidFill>
                    <a:schemeClr val="accent1"/>
                  </a:solidFill>
                  <a:latin typeface="+mn-lt"/>
                </a:rPr>
                <a:t>K</a:t>
              </a:r>
            </a:p>
          </p:txBody>
        </p:sp>
        <p:sp>
          <p:nvSpPr>
            <p:cNvPr id="78" name="Parallelogramm 77"/>
            <p:cNvSpPr/>
            <p:nvPr userDrawn="1"/>
          </p:nvSpPr>
          <p:spPr>
            <a:xfrm>
              <a:off x="1379353" y="1636544"/>
              <a:ext cx="327447" cy="583134"/>
            </a:xfrm>
            <a:prstGeom prst="parallelogram">
              <a:avLst>
                <a:gd name="adj" fmla="val 11464"/>
              </a:avLst>
            </a:prstGeom>
            <a:grpFill/>
            <a:ln w="19050">
              <a:solidFill>
                <a:schemeClr val="accent1"/>
              </a:solidFill>
            </a:ln>
            <a:effectLst>
              <a:innerShdw blurRad="38100" dist="50800" dir="8100000">
                <a:schemeClr val="accent1"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b="1">
                <a:latin typeface="+mn-lt"/>
              </a:endParaRPr>
            </a:p>
          </p:txBody>
        </p:sp>
        <p:sp>
          <p:nvSpPr>
            <p:cNvPr id="79" name="Parallelogramm 78"/>
            <p:cNvSpPr/>
            <p:nvPr userDrawn="1"/>
          </p:nvSpPr>
          <p:spPr>
            <a:xfrm>
              <a:off x="1713386" y="1784111"/>
              <a:ext cx="118436" cy="288000"/>
            </a:xfrm>
            <a:prstGeom prst="parallelogram">
              <a:avLst>
                <a:gd name="adj" fmla="val 11464"/>
              </a:avLst>
            </a:prstGeom>
            <a:grpFill/>
            <a:ln w="19050">
              <a:solidFill>
                <a:schemeClr val="accent1"/>
              </a:solidFill>
            </a:ln>
            <a:effectLst>
              <a:innerShdw blurRad="38100" dist="50800" dir="8100000">
                <a:schemeClr val="accent1"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b="1">
                <a:latin typeface="+mn-lt"/>
              </a:endParaRPr>
            </a:p>
          </p:txBody>
        </p:sp>
      </p:grpSp>
      <p:pic>
        <p:nvPicPr>
          <p:cNvPr id="82" name="Grafik 8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182225" y="3410753"/>
            <a:ext cx="361186" cy="198985"/>
          </a:xfrm>
          <a:prstGeom prst="rect">
            <a:avLst/>
          </a:prstGeom>
        </p:spPr>
      </p:pic>
      <p:grpSp>
        <p:nvGrpSpPr>
          <p:cNvPr id="83" name="Gruppieren 82"/>
          <p:cNvGrpSpPr/>
          <p:nvPr userDrawn="1"/>
        </p:nvGrpSpPr>
        <p:grpSpPr>
          <a:xfrm>
            <a:off x="2058772" y="2332056"/>
            <a:ext cx="1043755" cy="583134"/>
            <a:chOff x="730333" y="1636544"/>
            <a:chExt cx="1043755" cy="583134"/>
          </a:xfrm>
          <a:solidFill>
            <a:schemeClr val="bg1"/>
          </a:solidFill>
          <a:effectLst/>
        </p:grpSpPr>
        <p:sp>
          <p:nvSpPr>
            <p:cNvPr id="84" name="Parallelogramm 83"/>
            <p:cNvSpPr/>
            <p:nvPr userDrawn="1"/>
          </p:nvSpPr>
          <p:spPr>
            <a:xfrm>
              <a:off x="730333" y="1636544"/>
              <a:ext cx="327447" cy="583134"/>
            </a:xfrm>
            <a:prstGeom prst="parallelogram">
              <a:avLst>
                <a:gd name="adj" fmla="val 11464"/>
              </a:avLst>
            </a:prstGeom>
            <a:grpFill/>
            <a:ln w="19050">
              <a:solidFill>
                <a:schemeClr val="accent1"/>
              </a:solidFill>
            </a:ln>
            <a:effectLst>
              <a:innerShdw blurRad="38100" dist="50800" dir="8100000">
                <a:schemeClr val="accent1"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tIns="36000" rIns="36000" bIns="0" rtlCol="0" anchor="ctr"/>
            <a:lstStyle/>
            <a:p>
              <a:pPr algn="ctr"/>
              <a:r>
                <a:rPr lang="de-DE" sz="2400" b="1" i="1" dirty="0">
                  <a:solidFill>
                    <a:schemeClr val="accent1"/>
                  </a:solidFill>
                  <a:latin typeface="+mn-lt"/>
                </a:rPr>
                <a:t>P</a:t>
              </a:r>
            </a:p>
          </p:txBody>
        </p:sp>
        <p:sp>
          <p:nvSpPr>
            <p:cNvPr id="85" name="Parallelogramm 84"/>
            <p:cNvSpPr/>
            <p:nvPr userDrawn="1"/>
          </p:nvSpPr>
          <p:spPr>
            <a:xfrm>
              <a:off x="1054843" y="1636544"/>
              <a:ext cx="327447" cy="583134"/>
            </a:xfrm>
            <a:prstGeom prst="parallelogram">
              <a:avLst>
                <a:gd name="adj" fmla="val 11464"/>
              </a:avLst>
            </a:prstGeom>
            <a:grpFill/>
            <a:ln w="19050">
              <a:solidFill>
                <a:schemeClr val="accent1"/>
              </a:solidFill>
            </a:ln>
            <a:effectLst>
              <a:innerShdw blurRad="38100" dist="50800" dir="8100000">
                <a:schemeClr val="accent1"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" tIns="36000" rIns="36000" bIns="0" rtlCol="0" anchor="ctr"/>
            <a:lstStyle/>
            <a:p>
              <a:pPr algn="ctr"/>
              <a:r>
                <a:rPr lang="de-DE" sz="2400" b="1" i="1" dirty="0">
                  <a:solidFill>
                    <a:schemeClr val="accent1"/>
                  </a:solidFill>
                  <a:latin typeface="+mn-lt"/>
                </a:rPr>
                <a:t>K</a:t>
              </a:r>
            </a:p>
          </p:txBody>
        </p:sp>
        <p:sp>
          <p:nvSpPr>
            <p:cNvPr id="86" name="Parallelogramm 85"/>
            <p:cNvSpPr/>
            <p:nvPr userDrawn="1"/>
          </p:nvSpPr>
          <p:spPr>
            <a:xfrm>
              <a:off x="1379353" y="1636544"/>
              <a:ext cx="327447" cy="583134"/>
            </a:xfrm>
            <a:prstGeom prst="parallelogram">
              <a:avLst>
                <a:gd name="adj" fmla="val 11464"/>
              </a:avLst>
            </a:prstGeom>
            <a:grpFill/>
            <a:ln w="19050">
              <a:solidFill>
                <a:schemeClr val="accent1"/>
              </a:solidFill>
            </a:ln>
            <a:effectLst>
              <a:innerShdw blurRad="38100" dist="50800" dir="8100000">
                <a:schemeClr val="accent1"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b="1">
                <a:latin typeface="+mn-lt"/>
              </a:endParaRPr>
            </a:p>
          </p:txBody>
        </p:sp>
        <p:sp>
          <p:nvSpPr>
            <p:cNvPr id="87" name="Parallelogramm 86"/>
            <p:cNvSpPr/>
            <p:nvPr userDrawn="1"/>
          </p:nvSpPr>
          <p:spPr>
            <a:xfrm>
              <a:off x="1713386" y="1784111"/>
              <a:ext cx="60702" cy="288000"/>
            </a:xfrm>
            <a:prstGeom prst="parallelogram">
              <a:avLst>
                <a:gd name="adj" fmla="val 23039"/>
              </a:avLst>
            </a:prstGeom>
            <a:grpFill/>
            <a:ln w="19050">
              <a:solidFill>
                <a:schemeClr val="accent1"/>
              </a:solidFill>
            </a:ln>
            <a:effectLst>
              <a:innerShdw blurRad="38100" dist="50800" dir="8100000">
                <a:schemeClr val="accent1"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b="1">
                <a:latin typeface="+mn-lt"/>
              </a:endParaRPr>
            </a:p>
          </p:txBody>
        </p:sp>
      </p:grpSp>
      <p:pic>
        <p:nvPicPr>
          <p:cNvPr id="88" name="Grafik 8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324652" y="4580069"/>
            <a:ext cx="609471" cy="352191"/>
          </a:xfrm>
          <a:prstGeom prst="rect">
            <a:avLst/>
          </a:prstGeom>
        </p:spPr>
      </p:pic>
      <p:grpSp>
        <p:nvGrpSpPr>
          <p:cNvPr id="89" name="Gruppieren 88"/>
          <p:cNvGrpSpPr/>
          <p:nvPr userDrawn="1"/>
        </p:nvGrpSpPr>
        <p:grpSpPr>
          <a:xfrm>
            <a:off x="8076000" y="4765712"/>
            <a:ext cx="1043755" cy="583134"/>
            <a:chOff x="730333" y="1636544"/>
            <a:chExt cx="1043755" cy="583134"/>
          </a:xfrm>
          <a:solidFill>
            <a:schemeClr val="bg1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0" name="Parallelogramm 89"/>
            <p:cNvSpPr/>
            <p:nvPr userDrawn="1"/>
          </p:nvSpPr>
          <p:spPr>
            <a:xfrm>
              <a:off x="730333" y="1636544"/>
              <a:ext cx="327447" cy="583134"/>
            </a:xfrm>
            <a:prstGeom prst="parallelogram">
              <a:avLst>
                <a:gd name="adj" fmla="val 11464"/>
              </a:avLst>
            </a:prstGeom>
            <a:grpFill/>
            <a:ln w="19050">
              <a:solidFill>
                <a:schemeClr val="accent1"/>
              </a:solidFill>
            </a:ln>
            <a:effectLst>
              <a:innerShdw blurRad="38100" dist="50800" dir="8100000">
                <a:schemeClr val="accent1"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tIns="36000" rIns="36000" bIns="0" rtlCol="0" anchor="ctr"/>
            <a:lstStyle/>
            <a:p>
              <a:pPr algn="ctr"/>
              <a:r>
                <a:rPr lang="de-DE" sz="2400" b="1" i="1" dirty="0">
                  <a:solidFill>
                    <a:schemeClr val="accent1"/>
                  </a:solidFill>
                  <a:latin typeface="+mn-lt"/>
                </a:rPr>
                <a:t>P</a:t>
              </a:r>
            </a:p>
          </p:txBody>
        </p:sp>
        <p:sp>
          <p:nvSpPr>
            <p:cNvPr id="91" name="Parallelogramm 90"/>
            <p:cNvSpPr/>
            <p:nvPr userDrawn="1"/>
          </p:nvSpPr>
          <p:spPr>
            <a:xfrm>
              <a:off x="1054843" y="1636544"/>
              <a:ext cx="327447" cy="583134"/>
            </a:xfrm>
            <a:prstGeom prst="parallelogram">
              <a:avLst>
                <a:gd name="adj" fmla="val 11464"/>
              </a:avLst>
            </a:prstGeom>
            <a:grpFill/>
            <a:ln w="19050">
              <a:solidFill>
                <a:schemeClr val="accent1"/>
              </a:solidFill>
            </a:ln>
            <a:effectLst>
              <a:innerShdw blurRad="38100" dist="50800" dir="8100000">
                <a:schemeClr val="accent1"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" tIns="36000" rIns="36000" bIns="0" rtlCol="0" anchor="ctr"/>
            <a:lstStyle/>
            <a:p>
              <a:pPr algn="ctr"/>
              <a:r>
                <a:rPr lang="de-DE" sz="2400" b="1" i="1" dirty="0">
                  <a:solidFill>
                    <a:schemeClr val="accent1"/>
                  </a:solidFill>
                  <a:latin typeface="+mn-lt"/>
                </a:rPr>
                <a:t>K</a:t>
              </a:r>
            </a:p>
          </p:txBody>
        </p:sp>
        <p:sp>
          <p:nvSpPr>
            <p:cNvPr id="92" name="Parallelogramm 91"/>
            <p:cNvSpPr/>
            <p:nvPr userDrawn="1"/>
          </p:nvSpPr>
          <p:spPr>
            <a:xfrm>
              <a:off x="1379353" y="1636544"/>
              <a:ext cx="327447" cy="583134"/>
            </a:xfrm>
            <a:prstGeom prst="parallelogram">
              <a:avLst>
                <a:gd name="adj" fmla="val 11464"/>
              </a:avLst>
            </a:prstGeom>
            <a:grpFill/>
            <a:ln w="19050">
              <a:solidFill>
                <a:schemeClr val="accent1"/>
              </a:solidFill>
            </a:ln>
            <a:effectLst>
              <a:innerShdw blurRad="38100" dist="50800" dir="8100000">
                <a:schemeClr val="accent1"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b="1">
                <a:latin typeface="+mn-lt"/>
              </a:endParaRPr>
            </a:p>
          </p:txBody>
        </p:sp>
        <p:sp>
          <p:nvSpPr>
            <p:cNvPr id="93" name="Parallelogramm 92"/>
            <p:cNvSpPr/>
            <p:nvPr userDrawn="1"/>
          </p:nvSpPr>
          <p:spPr>
            <a:xfrm>
              <a:off x="1713386" y="1784111"/>
              <a:ext cx="60702" cy="288000"/>
            </a:xfrm>
            <a:prstGeom prst="parallelogram">
              <a:avLst>
                <a:gd name="adj" fmla="val 23039"/>
              </a:avLst>
            </a:prstGeom>
            <a:grpFill/>
            <a:ln w="19050">
              <a:solidFill>
                <a:schemeClr val="accent1"/>
              </a:solidFill>
            </a:ln>
            <a:effectLst>
              <a:innerShdw blurRad="38100" dist="50800" dir="8100000">
                <a:schemeClr val="accent1"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b="1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6412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liennummernplatzhalt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‹Nr.›</a:t>
            </a:fld>
            <a:endParaRPr lang="de-DE" dirty="0"/>
          </a:p>
        </p:txBody>
      </p:sp>
      <p:sp>
        <p:nvSpPr>
          <p:cNvPr id="23" name="Datumsplatzhalter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4" name="Fußzeilenplatzhal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268288"/>
            <a:r>
              <a:rPr lang="de-DE"/>
              <a:t>Aktuelle Lithium-Ionen-Batterietechnik &amp; Entwicklungstrends</a:t>
            </a:r>
            <a:endParaRPr lang="de-DE" dirty="0"/>
          </a:p>
        </p:txBody>
      </p:sp>
      <p:sp>
        <p:nvSpPr>
          <p:cNvPr id="26" name="Tite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085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‹Nr.›</a:t>
            </a:fld>
            <a:endParaRPr lang="de-DE" dirty="0"/>
          </a:p>
        </p:txBody>
      </p:sp>
      <p:sp>
        <p:nvSpPr>
          <p:cNvPr id="9" name="Fußzeilenplatzhal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 defTabSz="268288"/>
            <a:r>
              <a:rPr lang="de-DE"/>
              <a:t>Aktuelle Lithium-Ionen-Batterietechnik &amp; Entwicklungstrends</a:t>
            </a:r>
            <a:endParaRPr lang="de-DE" dirty="0"/>
          </a:p>
        </p:txBody>
      </p:sp>
      <p:sp>
        <p:nvSpPr>
          <p:cNvPr id="6" name="1 Inhalt"/>
          <p:cNvSpPr>
            <a:spLocks noGrp="1"/>
          </p:cNvSpPr>
          <p:nvPr>
            <p:ph idx="1"/>
          </p:nvPr>
        </p:nvSpPr>
        <p:spPr>
          <a:xfrm>
            <a:off x="336000" y="1259999"/>
            <a:ext cx="11520000" cy="5040000"/>
          </a:xfrm>
          <a:prstGeom prst="rect">
            <a:avLst/>
          </a:prstGeom>
        </p:spPr>
        <p:txBody>
          <a:bodyPr/>
          <a:lstStyle>
            <a:lvl1pPr marL="27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54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81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08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35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3" name="Tite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086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Kopf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‹Nr.›</a:t>
            </a:fld>
            <a:endParaRPr lang="de-DE" dirty="0"/>
          </a:p>
        </p:txBody>
      </p:sp>
      <p:sp>
        <p:nvSpPr>
          <p:cNvPr id="9" name="Fußzeilenplatzhalter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ctr">
              <a:defRPr/>
            </a:lvl1pPr>
          </a:lstStyle>
          <a:p>
            <a:pPr defTabSz="268288"/>
            <a:r>
              <a:rPr lang="de-DE"/>
              <a:t>Aktuelle Lithium-Ionen-Batterietechnik &amp; Entwicklungstrends</a:t>
            </a:r>
            <a:endParaRPr lang="de-DE" dirty="0"/>
          </a:p>
        </p:txBody>
      </p:sp>
      <p:sp>
        <p:nvSpPr>
          <p:cNvPr id="14" name="1 Inhalt"/>
          <p:cNvSpPr>
            <a:spLocks noGrp="1"/>
          </p:cNvSpPr>
          <p:nvPr>
            <p:ph idx="1"/>
          </p:nvPr>
        </p:nvSpPr>
        <p:spPr>
          <a:xfrm>
            <a:off x="336000" y="1979999"/>
            <a:ext cx="11520000" cy="4319999"/>
          </a:xfrm>
          <a:prstGeom prst="rect">
            <a:avLst/>
          </a:prstGeom>
        </p:spPr>
        <p:txBody>
          <a:bodyPr/>
          <a:lstStyle>
            <a:lvl1pPr marL="27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54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81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08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35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1 Kopf"/>
          <p:cNvSpPr>
            <a:spLocks noGrp="1"/>
          </p:cNvSpPr>
          <p:nvPr>
            <p:ph type="body" idx="15"/>
          </p:nvPr>
        </p:nvSpPr>
        <p:spPr>
          <a:xfrm>
            <a:off x="336000" y="1260000"/>
            <a:ext cx="11520000" cy="720000"/>
          </a:xfrm>
          <a:prstGeom prst="rect">
            <a:avLst/>
          </a:prstGeom>
        </p:spPr>
        <p:txBody>
          <a:bodyPr anchor="t"/>
          <a:lstStyle>
            <a:lvl1pPr marL="0" indent="0" defTabSz="265113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6" name="Tite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757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Inhalt Fu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‹Nr.›</a:t>
            </a:fld>
            <a:endParaRPr lang="de-DE" dirty="0"/>
          </a:p>
        </p:txBody>
      </p:sp>
      <p:sp>
        <p:nvSpPr>
          <p:cNvPr id="9" name="Fußzeilenplatzhalter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ctr">
              <a:defRPr/>
            </a:lvl1pPr>
          </a:lstStyle>
          <a:p>
            <a:pPr defTabSz="268288"/>
            <a:r>
              <a:rPr lang="de-DE"/>
              <a:t>Aktuelle Lithium-Ionen-Batterietechnik &amp; Entwicklungstrends</a:t>
            </a:r>
            <a:endParaRPr lang="de-DE" dirty="0"/>
          </a:p>
        </p:txBody>
      </p:sp>
      <p:sp>
        <p:nvSpPr>
          <p:cNvPr id="7" name="1 Fuß"/>
          <p:cNvSpPr>
            <a:spLocks noGrp="1"/>
          </p:cNvSpPr>
          <p:nvPr>
            <p:ph type="body" idx="15"/>
          </p:nvPr>
        </p:nvSpPr>
        <p:spPr>
          <a:xfrm>
            <a:off x="336000" y="5580000"/>
            <a:ext cx="11520000" cy="720000"/>
          </a:xfrm>
          <a:prstGeom prst="rect">
            <a:avLst/>
          </a:prstGeom>
        </p:spPr>
        <p:txBody>
          <a:bodyPr anchor="b"/>
          <a:lstStyle>
            <a:lvl1pPr marL="0" indent="0" defTabSz="265113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4" name="1 Inhalt"/>
          <p:cNvSpPr>
            <a:spLocks noGrp="1"/>
          </p:cNvSpPr>
          <p:nvPr>
            <p:ph idx="1"/>
          </p:nvPr>
        </p:nvSpPr>
        <p:spPr>
          <a:xfrm>
            <a:off x="336000" y="1259999"/>
            <a:ext cx="11520000" cy="4320001"/>
          </a:xfrm>
          <a:prstGeom prst="rect">
            <a:avLst/>
          </a:prstGeom>
        </p:spPr>
        <p:txBody>
          <a:bodyPr/>
          <a:lstStyle>
            <a:lvl1pPr marL="27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54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81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08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35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3" name="Tite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16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Kopf Inhalt Fu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‹Nr.›</a:t>
            </a:fld>
            <a:endParaRPr lang="de-DE" dirty="0"/>
          </a:p>
        </p:txBody>
      </p:sp>
      <p:sp>
        <p:nvSpPr>
          <p:cNvPr id="10" name="Fußzeilenplatzhalter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algn="ctr">
              <a:defRPr/>
            </a:lvl1pPr>
          </a:lstStyle>
          <a:p>
            <a:pPr defTabSz="268288"/>
            <a:r>
              <a:rPr lang="de-DE"/>
              <a:t>Aktuelle Lithium-Ionen-Batterietechnik &amp; Entwicklungstrends</a:t>
            </a:r>
            <a:endParaRPr lang="de-DE" dirty="0"/>
          </a:p>
        </p:txBody>
      </p:sp>
      <p:sp>
        <p:nvSpPr>
          <p:cNvPr id="7" name="1 Fuß"/>
          <p:cNvSpPr>
            <a:spLocks noGrp="1"/>
          </p:cNvSpPr>
          <p:nvPr>
            <p:ph type="body" idx="15"/>
          </p:nvPr>
        </p:nvSpPr>
        <p:spPr>
          <a:xfrm>
            <a:off x="336000" y="5580000"/>
            <a:ext cx="11520000" cy="720000"/>
          </a:xfrm>
          <a:prstGeom prst="rect">
            <a:avLst/>
          </a:prstGeom>
        </p:spPr>
        <p:txBody>
          <a:bodyPr anchor="b"/>
          <a:lstStyle>
            <a:lvl1pPr marL="0" indent="0" defTabSz="265113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5" name="1 Inhalt"/>
          <p:cNvSpPr>
            <a:spLocks noGrp="1"/>
          </p:cNvSpPr>
          <p:nvPr>
            <p:ph idx="1"/>
          </p:nvPr>
        </p:nvSpPr>
        <p:spPr>
          <a:xfrm>
            <a:off x="336000" y="1979999"/>
            <a:ext cx="11520000" cy="3600001"/>
          </a:xfrm>
          <a:prstGeom prst="rect">
            <a:avLst/>
          </a:prstGeom>
        </p:spPr>
        <p:txBody>
          <a:bodyPr/>
          <a:lstStyle>
            <a:lvl1pPr marL="27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54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81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08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35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8" name="1 Kopf"/>
          <p:cNvSpPr>
            <a:spLocks noGrp="1"/>
          </p:cNvSpPr>
          <p:nvPr>
            <p:ph type="body" idx="16"/>
          </p:nvPr>
        </p:nvSpPr>
        <p:spPr>
          <a:xfrm>
            <a:off x="336000" y="1260000"/>
            <a:ext cx="11520000" cy="720000"/>
          </a:xfrm>
          <a:prstGeom prst="rect">
            <a:avLst/>
          </a:prstGeom>
        </p:spPr>
        <p:txBody>
          <a:bodyPr anchor="t"/>
          <a:lstStyle>
            <a:lvl1pPr marL="0" indent="0" defTabSz="265113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6" name="Tite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365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‹Nr.›</a:t>
            </a:fld>
            <a:endParaRPr lang="de-DE" dirty="0"/>
          </a:p>
        </p:txBody>
      </p:sp>
      <p:sp>
        <p:nvSpPr>
          <p:cNvPr id="9" name="Fußzeilenplatzhalter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 defTabSz="268288"/>
            <a:r>
              <a:rPr lang="de-DE"/>
              <a:t>Aktuelle Lithium-Ionen-Batterietechnik &amp; Entwicklungstrends</a:t>
            </a:r>
            <a:endParaRPr lang="de-DE" dirty="0"/>
          </a:p>
        </p:txBody>
      </p:sp>
      <p:sp>
        <p:nvSpPr>
          <p:cNvPr id="8" name="2 Inhalt"/>
          <p:cNvSpPr>
            <a:spLocks noGrp="1"/>
          </p:cNvSpPr>
          <p:nvPr>
            <p:ph idx="13"/>
          </p:nvPr>
        </p:nvSpPr>
        <p:spPr>
          <a:xfrm>
            <a:off x="6276000" y="1259999"/>
            <a:ext cx="5580000" cy="5040000"/>
          </a:xfrm>
          <a:prstGeom prst="rect">
            <a:avLst/>
          </a:prstGeom>
        </p:spPr>
        <p:txBody>
          <a:bodyPr/>
          <a:lstStyle>
            <a:lvl1pPr marL="27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54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81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08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35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1 Inhalt"/>
          <p:cNvSpPr>
            <a:spLocks noGrp="1"/>
          </p:cNvSpPr>
          <p:nvPr>
            <p:ph idx="1"/>
          </p:nvPr>
        </p:nvSpPr>
        <p:spPr>
          <a:xfrm>
            <a:off x="336000" y="1259999"/>
            <a:ext cx="5580000" cy="5040000"/>
          </a:xfrm>
          <a:prstGeom prst="rect">
            <a:avLst/>
          </a:prstGeom>
        </p:spPr>
        <p:txBody>
          <a:bodyPr/>
          <a:lstStyle>
            <a:lvl1pPr marL="27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54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81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08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350000" indent="-270000" defTabSz="265113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3" name="Tite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596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7.wmf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Trennstrich"/>
          <p:cNvCxnSpPr/>
          <p:nvPr/>
        </p:nvCxnSpPr>
        <p:spPr>
          <a:xfrm flipH="1">
            <a:off x="10" y="5580000"/>
            <a:ext cx="1219199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"/>
          <p:cNvSpPr>
            <a:spLocks noGrp="1"/>
          </p:cNvSpPr>
          <p:nvPr>
            <p:ph type="title"/>
          </p:nvPr>
        </p:nvSpPr>
        <p:spPr>
          <a:xfrm>
            <a:off x="336000" y="5580000"/>
            <a:ext cx="11520000" cy="126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6527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358775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10956000" y="6480000"/>
            <a:ext cx="900000" cy="360000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defTabSz="268288"/>
            <a:fld id="{F3F8B86C-21BE-494B-9772-6D72700E1C1A}" type="slidenum">
              <a:rPr lang="de-DE" smtClean="0"/>
              <a:pPr defTabSz="268288"/>
              <a:t>‹Nr.›</a:t>
            </a:fld>
            <a:endParaRPr lang="de-DE" dirty="0"/>
          </a:p>
        </p:txBody>
      </p:sp>
      <p:sp>
        <p:nvSpPr>
          <p:cNvPr id="4" name="Datumsplatzhalter"/>
          <p:cNvSpPr>
            <a:spLocks noGrp="1"/>
          </p:cNvSpPr>
          <p:nvPr>
            <p:ph type="dt" sz="half" idx="2"/>
          </p:nvPr>
        </p:nvSpPr>
        <p:spPr>
          <a:xfrm>
            <a:off x="9426000" y="6480000"/>
            <a:ext cx="1440000" cy="360000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 defTabSz="268288">
              <a:defRPr sz="120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2794000" y="6480000"/>
            <a:ext cx="6542000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spc="0" baseline="0">
                <a:solidFill>
                  <a:schemeClr val="tx2"/>
                </a:solidFill>
              </a:defRPr>
            </a:lvl1pPr>
          </a:lstStyle>
          <a:p>
            <a:pPr defTabSz="268288"/>
            <a:r>
              <a:rPr lang="de-DE"/>
              <a:t>Aktuelle Lithium-Ionen-Batterietechnik &amp; Entwicklungstrends</a:t>
            </a:r>
            <a:endParaRPr lang="de-DE" dirty="0"/>
          </a:p>
        </p:txBody>
      </p:sp>
      <p:cxnSp>
        <p:nvCxnSpPr>
          <p:cNvPr id="8" name="Trennstrich"/>
          <p:cNvCxnSpPr/>
          <p:nvPr/>
        </p:nvCxnSpPr>
        <p:spPr>
          <a:xfrm flipH="1">
            <a:off x="0" y="6480000"/>
            <a:ext cx="12192000" cy="981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-1"/>
            <a:ext cx="11520000" cy="108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7" name="Slogen"/>
          <p:cNvSpPr txBox="1"/>
          <p:nvPr/>
        </p:nvSpPr>
        <p:spPr>
          <a:xfrm>
            <a:off x="933181" y="6873344"/>
            <a:ext cx="1866514" cy="360000"/>
          </a:xfrm>
          <a:prstGeom prst="rect">
            <a:avLst/>
          </a:prstGeom>
          <a:noFill/>
        </p:spPr>
        <p:txBody>
          <a:bodyPr wrap="none" lIns="90000" tIns="46800" rIns="90000" bIns="46800" rtlCol="0" anchor="ctr">
            <a:noAutofit/>
          </a:bodyPr>
          <a:lstStyle/>
          <a:p>
            <a:pPr marL="0" marR="0" lvl="0" indent="0" algn="l" defTabSz="268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>
              <a:solidFill>
                <a:schemeClr val="tx2"/>
              </a:solidFill>
              <a:latin typeface="Nunito SemiBold" panose="00000700000000000000" pitchFamily="2" charset="0"/>
            </a:endParaRPr>
          </a:p>
        </p:txBody>
      </p:sp>
      <p:pic>
        <p:nvPicPr>
          <p:cNvPr id="27" name="Grafik 2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93524" y="6580857"/>
            <a:ext cx="448450" cy="259143"/>
          </a:xfrm>
          <a:prstGeom prst="rect">
            <a:avLst/>
          </a:prstGeom>
          <a:effectLst>
            <a:outerShdw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1437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marL="0" indent="-539750" algn="l" defTabSz="265113" rtl="0" eaLnBrk="1" latinLnBrk="0" hangingPunct="1">
        <a:lnSpc>
          <a:spcPct val="100000"/>
        </a:lnSpc>
        <a:spcBef>
          <a:spcPct val="0"/>
        </a:spcBef>
        <a:buFont typeface="+mj-lt"/>
        <a:buNone/>
        <a:tabLst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7469">
          <p15:clr>
            <a:srgbClr val="F26B43"/>
          </p15:clr>
        </p15:guide>
        <p15:guide id="3" pos="211">
          <p15:clr>
            <a:srgbClr val="F26B43"/>
          </p15:clr>
        </p15:guide>
        <p15:guide id="4" orient="horz" pos="792">
          <p15:clr>
            <a:srgbClr val="F26B43"/>
          </p15:clr>
        </p15:guide>
        <p15:guide id="5" orient="horz" pos="39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11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gi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emf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7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9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7.png"/><Relationship Id="rId4" Type="http://schemas.openxmlformats.org/officeDocument/2006/relationships/image" Target="../media/image1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9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9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9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9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9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4.jp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6.jpeg"/><Relationship Id="rId4" Type="http://schemas.openxmlformats.org/officeDocument/2006/relationships/image" Target="../media/image155.jp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9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9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2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6.png"/><Relationship Id="rId5" Type="http://schemas.openxmlformats.org/officeDocument/2006/relationships/image" Target="../media/image165.emf"/><Relationship Id="rId4" Type="http://schemas.openxmlformats.org/officeDocument/2006/relationships/image" Target="../media/image164.jpe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7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9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9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3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mp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110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9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mp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6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1.emf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5.tiff"/><Relationship Id="rId5" Type="http://schemas.openxmlformats.org/officeDocument/2006/relationships/image" Target="../media/image84.tmp"/><Relationship Id="rId4" Type="http://schemas.openxmlformats.org/officeDocument/2006/relationships/image" Target="../media/image83.tif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6.tif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1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5.emf"/><Relationship Id="rId4" Type="http://schemas.openxmlformats.org/officeDocument/2006/relationships/image" Target="../media/image104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mp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mp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46600" y="3287450"/>
            <a:ext cx="7111974" cy="154305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de-DE" sz="3600" b="1" dirty="0"/>
              <a:t>Seminar</a:t>
            </a:r>
            <a:br>
              <a:rPr lang="de-DE" sz="3600" b="1" dirty="0"/>
            </a:br>
            <a:r>
              <a:rPr lang="de-DE" sz="3600" b="1" dirty="0"/>
              <a:t>Lithium-Ion </a:t>
            </a:r>
            <a:r>
              <a:rPr lang="de-DE" sz="3600" b="1" dirty="0" err="1"/>
              <a:t>Batteries</a:t>
            </a:r>
            <a:r>
              <a:rPr lang="de-DE" sz="3600" dirty="0"/>
              <a:t/>
            </a:r>
            <a:br>
              <a:rPr lang="de-DE" sz="3600" dirty="0"/>
            </a:br>
            <a:r>
              <a:rPr lang="de-DE" sz="2400" dirty="0"/>
              <a:t>AIRBUS, 31.07.2018</a:t>
            </a:r>
            <a:r>
              <a:rPr lang="de-DE" sz="3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297441" y="-369332"/>
            <a:ext cx="268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Beispielzellen mitnehmen</a:t>
            </a:r>
          </a:p>
        </p:txBody>
      </p:sp>
      <p:sp>
        <p:nvSpPr>
          <p:cNvPr id="4" name="Parallelogramm 3"/>
          <p:cNvSpPr/>
          <p:nvPr/>
        </p:nvSpPr>
        <p:spPr>
          <a:xfrm>
            <a:off x="889000" y="2051510"/>
            <a:ext cx="431800" cy="863600"/>
          </a:xfrm>
          <a:prstGeom prst="parallelogram">
            <a:avLst>
              <a:gd name="adj" fmla="val 102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Parallelogramm 4"/>
          <p:cNvSpPr/>
          <p:nvPr/>
        </p:nvSpPr>
        <p:spPr>
          <a:xfrm>
            <a:off x="1587500" y="2064210"/>
            <a:ext cx="431800" cy="863600"/>
          </a:xfrm>
          <a:prstGeom prst="parallelogram">
            <a:avLst>
              <a:gd name="adj" fmla="val 102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889000" y="5707428"/>
            <a:ext cx="105058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tx2"/>
                </a:solidFill>
                <a:latin typeface="Nunito SemiBold" panose="00000700000000000000" pitchFamily="2" charset="0"/>
              </a:rPr>
              <a:t>Prof. Dr. Andreas Jossen</a:t>
            </a:r>
            <a:r>
              <a:rPr lang="de-DE" sz="2400" dirty="0">
                <a:solidFill>
                  <a:schemeClr val="tx2"/>
                </a:solidFill>
              </a:rPr>
              <a:t>	andreas.jossen@tum.de</a:t>
            </a:r>
            <a:endParaRPr lang="de-DE" sz="2400" dirty="0">
              <a:solidFill>
                <a:schemeClr val="tx2"/>
              </a:solidFill>
              <a:latin typeface="Nunito SemiBold" panose="00000700000000000000" pitchFamily="2" charset="0"/>
            </a:endParaRPr>
          </a:p>
          <a:p>
            <a:r>
              <a:rPr lang="de-DE" sz="2400" dirty="0">
                <a:solidFill>
                  <a:schemeClr val="tx2"/>
                </a:solidFill>
                <a:latin typeface="Nunito SemiBold" panose="00000700000000000000" pitchFamily="2" charset="0"/>
              </a:rPr>
              <a:t>Dr. Peter Keil</a:t>
            </a:r>
            <a:r>
              <a:rPr lang="de-DE" sz="2400" dirty="0">
                <a:solidFill>
                  <a:schemeClr val="tx2"/>
                </a:solidFill>
              </a:rPr>
              <a:t>					mail@peterkeil.de	</a:t>
            </a:r>
            <a:r>
              <a:rPr lang="de-DE" sz="3600" dirty="0">
                <a:solidFill>
                  <a:schemeClr val="tx2"/>
                </a:solidFill>
              </a:rPr>
              <a:t>	</a:t>
            </a:r>
            <a:endParaRPr lang="de-DE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09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Inhaltsplatzhalt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284986"/>
              </p:ext>
            </p:extLst>
          </p:nvPr>
        </p:nvGraphicFramePr>
        <p:xfrm>
          <a:off x="442452" y="1260475"/>
          <a:ext cx="11412999" cy="445516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5272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09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2385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81635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Cylindrical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Prismatic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Pouch</a:t>
                      </a:r>
                      <a:r>
                        <a:rPr lang="en-US" sz="1600" baseline="0" noProof="0" dirty="0"/>
                        <a:t> Cells</a:t>
                      </a:r>
                      <a:endParaRPr lang="en-US" sz="1600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Internal 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en-US" sz="1600" noProof="0" dirty="0"/>
                        <a:t>Cylindrical jelly roll</a:t>
                      </a:r>
                      <a:r>
                        <a:rPr lang="en-US" sz="1600" baseline="0" noProof="0" dirty="0"/>
                        <a:t/>
                      </a:r>
                      <a:br>
                        <a:rPr lang="en-US" sz="1600" baseline="0" noProof="0" dirty="0"/>
                      </a:br>
                      <a:r>
                        <a:rPr lang="en-US" sz="1600" baseline="0" noProof="0" dirty="0"/>
                        <a:t>in metal cylinder</a:t>
                      </a:r>
                    </a:p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noProof="0" dirty="0"/>
                        <a:t>Liquid electrolyte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en-US" sz="1600" noProof="0" dirty="0"/>
                        <a:t>One</a:t>
                      </a:r>
                      <a:r>
                        <a:rPr lang="en-US" sz="1600" baseline="0" noProof="0" dirty="0"/>
                        <a:t> or more elliptical jelly rolls in metal case </a:t>
                      </a:r>
                    </a:p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noProof="0" dirty="0"/>
                        <a:t>Liquid electrolyte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en-US" sz="1600" noProof="0" dirty="0"/>
                        <a:t>Stacked or folded electrodes, </a:t>
                      </a:r>
                      <a:br>
                        <a:rPr lang="en-US" sz="1600" noProof="0" dirty="0"/>
                      </a:br>
                      <a:r>
                        <a:rPr lang="en-US" sz="1600" noProof="0" dirty="0"/>
                        <a:t>sealed in aluminum-enforced </a:t>
                      </a:r>
                      <a:br>
                        <a:rPr lang="en-US" sz="1600" noProof="0" dirty="0"/>
                      </a:br>
                      <a:r>
                        <a:rPr lang="en-US" sz="1600" noProof="0" dirty="0"/>
                        <a:t>polymer</a:t>
                      </a:r>
                      <a:r>
                        <a:rPr lang="en-US" sz="1600" baseline="0" noProof="0" dirty="0"/>
                        <a:t> foils</a:t>
                      </a:r>
                    </a:p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noProof="0" dirty="0"/>
                        <a:t>Polymer electrolyte, </a:t>
                      </a:r>
                      <a:br>
                        <a:rPr lang="en-US" sz="1600" baseline="0" noProof="0" dirty="0"/>
                      </a:br>
                      <a:r>
                        <a:rPr lang="en-US" sz="1600" baseline="0" noProof="0" dirty="0"/>
                        <a:t>holds electrode layers together</a:t>
                      </a:r>
                      <a:endParaRPr lang="en-US" sz="1600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noProof="0" dirty="0"/>
                    </a:p>
                    <a:p>
                      <a:endParaRPr lang="en-US" sz="1600" noProof="0" dirty="0"/>
                    </a:p>
                    <a:p>
                      <a:endParaRPr lang="en-US" sz="1600" noProof="0" dirty="0"/>
                    </a:p>
                    <a:p>
                      <a:endParaRPr lang="en-US" sz="1600" noProof="0" dirty="0"/>
                    </a:p>
                    <a:p>
                      <a:endParaRPr lang="en-US" sz="1600" noProof="0" dirty="0"/>
                    </a:p>
                    <a:p>
                      <a:endParaRPr lang="en-US" sz="1600" noProof="0" dirty="0"/>
                    </a:p>
                    <a:p>
                      <a:endParaRPr lang="en-US" sz="1600" noProof="0" dirty="0"/>
                    </a:p>
                    <a:p>
                      <a:endParaRPr lang="en-US" sz="1600" noProof="0" dirty="0"/>
                    </a:p>
                    <a:p>
                      <a:endParaRPr lang="en-US" sz="1600" noProof="0" dirty="0"/>
                    </a:p>
                    <a:p>
                      <a:endParaRPr lang="en-US" sz="1600" noProof="0" dirty="0"/>
                    </a:p>
                    <a:p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de-DE"/>
              <a:t>1.3	</a:t>
            </a:r>
            <a:r>
              <a:rPr lang="en-US"/>
              <a:t>Types of lithium-Ion cells and their advantages / disadvantages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855676" y="5438636"/>
            <a:ext cx="1031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2"/>
                </a:solidFill>
              </a:rPr>
              <a:t>[</a:t>
            </a:r>
            <a:r>
              <a:rPr lang="de-DE" sz="1200" dirty="0">
                <a:solidFill>
                  <a:schemeClr val="bg2"/>
                </a:solidFill>
              </a:rPr>
              <a:t>VDE],[TAR]</a:t>
            </a:r>
          </a:p>
        </p:txBody>
      </p:sp>
      <p:pic>
        <p:nvPicPr>
          <p:cNvPr id="7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488" y="3978013"/>
            <a:ext cx="4172368" cy="1633798"/>
          </a:xfrm>
          <a:prstGeom prst="rect">
            <a:avLst/>
          </a:prstGeom>
        </p:spPr>
      </p:pic>
      <p:pic>
        <p:nvPicPr>
          <p:cNvPr id="17" name="Grafi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47" y="2973581"/>
            <a:ext cx="4174264" cy="2008865"/>
          </a:xfrm>
          <a:prstGeom prst="rect">
            <a:avLst/>
          </a:prstGeom>
        </p:spPr>
      </p:pic>
      <p:pic>
        <p:nvPicPr>
          <p:cNvPr id="18" name="Grafik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41" y="2930504"/>
            <a:ext cx="4174219" cy="284480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162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sz="1800" dirty="0" smtClean="0"/>
              <a:t>Capacity limit of 18650 cells is reached</a:t>
            </a:r>
          </a:p>
          <a:p>
            <a:r>
              <a:rPr lang="en-US" dirty="0" smtClean="0"/>
              <a:t>Further improvements in specific energy require larger cells</a:t>
            </a:r>
            <a:endParaRPr lang="en-US" sz="1800" dirty="0" smtClean="0"/>
          </a:p>
          <a:p>
            <a:r>
              <a:rPr lang="en-US" sz="1800" dirty="0" smtClean="0"/>
              <a:t>21700 </a:t>
            </a:r>
            <a:r>
              <a:rPr lang="en-US" dirty="0" smtClean="0"/>
              <a:t>selected by most manufacturers as an compromise</a:t>
            </a:r>
            <a:endParaRPr lang="en-US" sz="1800" dirty="0" smtClean="0"/>
          </a:p>
          <a:p>
            <a:r>
              <a:rPr lang="en-US" dirty="0" smtClean="0"/>
              <a:t>Capacity increase</a:t>
            </a:r>
            <a:r>
              <a:rPr lang="en-US" sz="1800" dirty="0" smtClean="0"/>
              <a:t> from 3 Ah to 5 Ah</a:t>
            </a:r>
          </a:p>
          <a:p>
            <a:r>
              <a:rPr lang="en-US" dirty="0" smtClean="0"/>
              <a:t>Reduction of passive components (relative fraction)</a:t>
            </a:r>
          </a:p>
          <a:p>
            <a:r>
              <a:rPr lang="en-US" sz="1800" dirty="0" smtClean="0"/>
              <a:t>Reduction of manufacturing costs related</a:t>
            </a:r>
            <a:r>
              <a:rPr lang="en-US" dirty="0" smtClean="0"/>
              <a:t> to the capacity</a:t>
            </a:r>
          </a:p>
          <a:p>
            <a:pPr marL="0" indent="0">
              <a:buNone/>
            </a:pPr>
            <a:endParaRPr lang="en-US" sz="18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336000" y="-1"/>
            <a:ext cx="11520000" cy="1080000"/>
          </a:xfrm>
        </p:spPr>
        <p:txBody>
          <a:bodyPr/>
          <a:lstStyle/>
          <a:p>
            <a:pPr indent="0"/>
            <a:r>
              <a:rPr lang="en-US" dirty="0" smtClean="0"/>
              <a:t>5.1	Next-generation </a:t>
            </a:r>
            <a:r>
              <a:rPr lang="en-US" dirty="0"/>
              <a:t>lithium-ion cells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3" y="2424701"/>
            <a:ext cx="6369653" cy="3999723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97" t="17612" r="7288" b="12066"/>
          <a:stretch/>
        </p:blipFill>
        <p:spPr>
          <a:xfrm flipH="1">
            <a:off x="1360734" y="1387013"/>
            <a:ext cx="1849348" cy="132536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97261" y="6007246"/>
            <a:ext cx="2081508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de-DE" sz="1200" dirty="0" smtClean="0">
                <a:solidFill>
                  <a:schemeClr val="tx2"/>
                </a:solidFill>
              </a:rPr>
              <a:t>[</a:t>
            </a:r>
            <a:r>
              <a:rPr lang="de-DE" sz="1200" dirty="0">
                <a:solidFill>
                  <a:schemeClr val="tx2"/>
                </a:solidFill>
              </a:rPr>
              <a:t>MÄH]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100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585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3"/>
          </p:nvPr>
        </p:nvSpPr>
        <p:spPr>
          <a:xfrm>
            <a:off x="6275999" y="1259999"/>
            <a:ext cx="5669816" cy="50400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Solid state electrolytes</a:t>
            </a:r>
          </a:p>
          <a:p>
            <a:r>
              <a:rPr lang="en-US" sz="1800" dirty="0" smtClean="0"/>
              <a:t>Ionic conductivity instead of ion permeability separator</a:t>
            </a:r>
          </a:p>
          <a:p>
            <a:pPr lvl="1"/>
            <a:r>
              <a:rPr lang="en-US" sz="1600" dirty="0" smtClean="0"/>
              <a:t>Polymers</a:t>
            </a:r>
          </a:p>
          <a:p>
            <a:pPr lvl="1"/>
            <a:r>
              <a:rPr lang="en-US" sz="1600" dirty="0" smtClean="0"/>
              <a:t>Glass</a:t>
            </a:r>
          </a:p>
          <a:p>
            <a:pPr lvl="1"/>
            <a:r>
              <a:rPr lang="en-US" sz="1600" dirty="0" smtClean="0"/>
              <a:t>Ceramic</a:t>
            </a:r>
          </a:p>
          <a:p>
            <a:r>
              <a:rPr lang="en-US" sz="1800" dirty="0" smtClean="0"/>
              <a:t>Advantages</a:t>
            </a:r>
          </a:p>
          <a:p>
            <a:pPr lvl="1"/>
            <a:r>
              <a:rPr lang="en-US" sz="1600" dirty="0" smtClean="0"/>
              <a:t>Not flammable </a:t>
            </a:r>
            <a:r>
              <a:rPr lang="en-US" sz="1600" dirty="0" smtClean="0">
                <a:sym typeface="Wingdings" panose="05000000000000000000" pitchFamily="2" charset="2"/>
              </a:rPr>
              <a:t> safer batteries</a:t>
            </a:r>
            <a:endParaRPr lang="en-US" sz="1600" dirty="0" smtClean="0"/>
          </a:p>
          <a:p>
            <a:pPr lvl="1"/>
            <a:r>
              <a:rPr lang="en-US" dirty="0" smtClean="0"/>
              <a:t>Dendrite formation hindered (?)</a:t>
            </a:r>
            <a:endParaRPr lang="en-US" sz="1600" dirty="0" smtClean="0"/>
          </a:p>
          <a:p>
            <a:pPr lvl="1"/>
            <a:r>
              <a:rPr lang="en-US" dirty="0" smtClean="0"/>
              <a:t>Use of metallic lithium as anode possible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=&gt; </a:t>
            </a:r>
            <a:r>
              <a:rPr lang="en-US" dirty="0" smtClean="0"/>
              <a:t>higher capacity</a:t>
            </a:r>
            <a:endParaRPr lang="en-US" sz="1600" dirty="0" smtClean="0"/>
          </a:p>
          <a:p>
            <a:r>
              <a:rPr lang="en-US" dirty="0" smtClean="0"/>
              <a:t>Disadvantages</a:t>
            </a:r>
            <a:endParaRPr lang="en-US" sz="1800" dirty="0" smtClean="0"/>
          </a:p>
          <a:p>
            <a:pPr lvl="1"/>
            <a:r>
              <a:rPr lang="en-US" sz="1600" dirty="0" smtClean="0"/>
              <a:t>Higher density (5x) in comp to org. electrolytes</a:t>
            </a:r>
          </a:p>
          <a:p>
            <a:pPr lvl="1"/>
            <a:r>
              <a:rPr lang="en-US" sz="1600" dirty="0" smtClean="0"/>
              <a:t>Contact between electrolyte and active material is critical (impedance increase, local hot spots)</a:t>
            </a:r>
          </a:p>
          <a:p>
            <a:pPr marL="270000" lvl="1" indent="0">
              <a:buNone/>
            </a:pPr>
            <a:endParaRPr lang="en-US" sz="1600" dirty="0" smtClean="0"/>
          </a:p>
          <a:p>
            <a:endParaRPr lang="en-US" dirty="0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336000" y="-1"/>
            <a:ext cx="11520000" cy="1080000"/>
          </a:xfrm>
        </p:spPr>
        <p:txBody>
          <a:bodyPr/>
          <a:lstStyle/>
          <a:p>
            <a:pPr indent="0"/>
            <a:r>
              <a:rPr lang="en-US" dirty="0" smtClean="0"/>
              <a:t>5.2	New </a:t>
            </a:r>
            <a:r>
              <a:rPr lang="en-US" dirty="0"/>
              <a:t>battery materials and battery technologies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101</a:t>
            </a:fld>
            <a:endParaRPr lang="de-DE" dirty="0"/>
          </a:p>
        </p:txBody>
      </p:sp>
      <p:sp>
        <p:nvSpPr>
          <p:cNvPr id="28" name="Inhaltsplatzhalter 10"/>
          <p:cNvSpPr txBox="1">
            <a:spLocks/>
          </p:cNvSpPr>
          <p:nvPr/>
        </p:nvSpPr>
        <p:spPr>
          <a:xfrm>
            <a:off x="336000" y="1259999"/>
            <a:ext cx="5580000" cy="5040000"/>
          </a:xfrm>
          <a:prstGeom prst="rect">
            <a:avLst/>
          </a:prstGeom>
        </p:spPr>
        <p:txBody>
          <a:bodyPr/>
          <a:lstStyle>
            <a:lvl1pPr marL="270000" indent="-270000" algn="l" defTabSz="265113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 smtClean="0"/>
              <a:t>Solid-State-Batterien</a:t>
            </a:r>
          </a:p>
          <a:p>
            <a:endParaRPr lang="de-DE" dirty="0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0" y="1278141"/>
            <a:ext cx="5580000" cy="5126493"/>
          </a:xfrm>
        </p:spPr>
      </p:pic>
      <p:sp>
        <p:nvSpPr>
          <p:cNvPr id="13" name="Textfeld 12"/>
          <p:cNvSpPr txBox="1"/>
          <p:nvPr/>
        </p:nvSpPr>
        <p:spPr>
          <a:xfrm>
            <a:off x="5791487" y="6161963"/>
            <a:ext cx="609025" cy="190354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de-DE" sz="1200" dirty="0" smtClean="0">
                <a:solidFill>
                  <a:schemeClr val="tx2"/>
                </a:solidFill>
              </a:rPr>
              <a:t>[NES]</a:t>
            </a:r>
            <a:endParaRPr lang="de-DE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55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3"/>
          </p:nvPr>
        </p:nvSpPr>
        <p:spPr>
          <a:xfrm>
            <a:off x="6689386" y="1259999"/>
            <a:ext cx="5669816" cy="5040000"/>
          </a:xfrm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en-US" dirty="0" smtClean="0"/>
              <a:t>Materials for electrolytes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Liquide (</a:t>
            </a:r>
            <a:r>
              <a:rPr lang="en-US" dirty="0" smtClean="0">
                <a:solidFill>
                  <a:srgbClr val="FFC000"/>
                </a:solidFill>
              </a:rPr>
              <a:t>orange</a:t>
            </a:r>
            <a:r>
              <a:rPr lang="en-US" dirty="0" smtClean="0"/>
              <a:t>), Polymers (black)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Oxides (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green</a:t>
            </a:r>
            <a:r>
              <a:rPr lang="en-US" dirty="0" smtClean="0"/>
              <a:t>), Sulfides (</a:t>
            </a:r>
            <a:r>
              <a:rPr lang="en-US" dirty="0" smtClean="0">
                <a:solidFill>
                  <a:srgbClr val="7030A0"/>
                </a:solidFill>
              </a:rPr>
              <a:t>magenta</a:t>
            </a:r>
            <a:r>
              <a:rPr lang="en-US" dirty="0" smtClean="0"/>
              <a:t>)</a:t>
            </a:r>
          </a:p>
          <a:p>
            <a:pPr>
              <a:spcBef>
                <a:spcPts val="300"/>
              </a:spcBef>
            </a:pPr>
            <a:endParaRPr lang="en-US" sz="1600" dirty="0" smtClean="0"/>
          </a:p>
          <a:p>
            <a:pPr marL="0" indent="0">
              <a:spcBef>
                <a:spcPts val="300"/>
              </a:spcBef>
              <a:buNone/>
            </a:pPr>
            <a:r>
              <a:rPr lang="en-US" dirty="0" smtClean="0"/>
              <a:t>Polymers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High flexibility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Very good interface to electrode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Low conductivity at RT </a:t>
            </a:r>
            <a:br>
              <a:rPr lang="en-US" dirty="0" smtClean="0"/>
            </a:b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heating is necessary 50-80°C</a:t>
            </a:r>
            <a:endParaRPr lang="en-US" sz="1800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en-US" dirty="0" smtClean="0"/>
              <a:t>Oxides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Limited conductivity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High density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Thin membranes necessary  &lt; 10 um</a:t>
            </a:r>
            <a:endParaRPr lang="en-US" sz="1800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en-US" dirty="0" smtClean="0"/>
              <a:t>Sulfides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Very good conductivity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Thicker membranes are possible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Contact to cathode is difficult</a:t>
            </a:r>
          </a:p>
          <a:p>
            <a:pPr marL="540000" lvl="2" indent="0">
              <a:spcBef>
                <a:spcPts val="300"/>
              </a:spcBef>
              <a:buNone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336000" y="-1"/>
            <a:ext cx="11520000" cy="1080000"/>
          </a:xfrm>
        </p:spPr>
        <p:txBody>
          <a:bodyPr/>
          <a:lstStyle/>
          <a:p>
            <a:pPr indent="0"/>
            <a:r>
              <a:rPr lang="en-US" dirty="0" smtClean="0"/>
              <a:t>5.2	New </a:t>
            </a:r>
            <a:r>
              <a:rPr lang="en-US" dirty="0"/>
              <a:t>battery materials and battery technologies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102</a:t>
            </a:fld>
            <a:endParaRPr lang="de-DE" dirty="0"/>
          </a:p>
        </p:txBody>
      </p:sp>
      <p:sp>
        <p:nvSpPr>
          <p:cNvPr id="28" name="Inhaltsplatzhalter 10"/>
          <p:cNvSpPr txBox="1">
            <a:spLocks/>
          </p:cNvSpPr>
          <p:nvPr/>
        </p:nvSpPr>
        <p:spPr>
          <a:xfrm>
            <a:off x="336000" y="1259999"/>
            <a:ext cx="5580000" cy="5040000"/>
          </a:xfrm>
          <a:prstGeom prst="rect">
            <a:avLst/>
          </a:prstGeom>
        </p:spPr>
        <p:txBody>
          <a:bodyPr/>
          <a:lstStyle>
            <a:lvl1pPr marL="270000" indent="-270000" algn="l" defTabSz="265113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Solid state batteries</a:t>
            </a:r>
          </a:p>
          <a:p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72" y="1621575"/>
            <a:ext cx="5983957" cy="4572094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95373" y="6177486"/>
            <a:ext cx="609025" cy="190354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de-DE" sz="1200" dirty="0" smtClean="0">
                <a:solidFill>
                  <a:schemeClr val="tx2"/>
                </a:solidFill>
              </a:rPr>
              <a:t>[TIE]</a:t>
            </a:r>
            <a:endParaRPr lang="de-DE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3"/>
          </p:nvPr>
        </p:nvSpPr>
        <p:spPr>
          <a:xfrm>
            <a:off x="6275999" y="1259999"/>
            <a:ext cx="5581039" cy="5220001"/>
          </a:xfrm>
        </p:spPr>
        <p:txBody>
          <a:bodyPr/>
          <a:lstStyle/>
          <a:p>
            <a:r>
              <a:rPr lang="en-US" sz="1800" dirty="0" smtClean="0"/>
              <a:t>Interface between porous cathode and solid electrolyte is difficult</a:t>
            </a:r>
          </a:p>
          <a:p>
            <a:pPr lvl="1"/>
            <a:r>
              <a:rPr lang="en-US" dirty="0" smtClean="0"/>
              <a:t>Use of a solid state conductor </a:t>
            </a:r>
          </a:p>
          <a:p>
            <a:pPr lvl="1"/>
            <a:r>
              <a:rPr lang="en-US" dirty="0" smtClean="0"/>
              <a:t>Use of a hybrid structure with an polymer or liquid in the porous electrode</a:t>
            </a:r>
          </a:p>
          <a:p>
            <a:r>
              <a:rPr lang="en-US" sz="1800" dirty="0" smtClean="0"/>
              <a:t>New cell design is necessary, as there is a strong volume change in the metallic anode</a:t>
            </a:r>
          </a:p>
          <a:p>
            <a:pPr lvl="1"/>
            <a:r>
              <a:rPr lang="en-US" dirty="0" smtClean="0"/>
              <a:t>Operation with a constant pressure between the electrodes</a:t>
            </a:r>
          </a:p>
          <a:p>
            <a:pPr lvl="1"/>
            <a:r>
              <a:rPr lang="en-US" dirty="0" smtClean="0"/>
              <a:t>Special mechanical cell designs necessary</a:t>
            </a:r>
          </a:p>
          <a:p>
            <a:r>
              <a:rPr lang="en-US" dirty="0" smtClean="0"/>
              <a:t>Costs still not clear</a:t>
            </a:r>
            <a:endParaRPr lang="en-US" sz="1600" dirty="0" smtClean="0"/>
          </a:p>
          <a:p>
            <a:pPr marL="270000" lvl="1" indent="0">
              <a:buNone/>
            </a:pPr>
            <a:endParaRPr lang="en-US" sz="1600" dirty="0" smtClean="0"/>
          </a:p>
          <a:p>
            <a:endParaRPr lang="en-US" dirty="0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336000" y="-1"/>
            <a:ext cx="11520000" cy="1080000"/>
          </a:xfrm>
        </p:spPr>
        <p:txBody>
          <a:bodyPr/>
          <a:lstStyle/>
          <a:p>
            <a:pPr indent="0"/>
            <a:r>
              <a:rPr lang="en-US" dirty="0" smtClean="0"/>
              <a:t>5.2	New </a:t>
            </a:r>
            <a:r>
              <a:rPr lang="en-US" dirty="0"/>
              <a:t>battery materials and battery technologies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103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15" y="1717157"/>
            <a:ext cx="5939999" cy="4077685"/>
          </a:xfrm>
          <a:prstGeom prst="rect">
            <a:avLst/>
          </a:prstGeom>
        </p:spPr>
      </p:pic>
      <p:sp>
        <p:nvSpPr>
          <p:cNvPr id="6" name="Inhaltsplatzhalter 10"/>
          <p:cNvSpPr txBox="1">
            <a:spLocks/>
          </p:cNvSpPr>
          <p:nvPr/>
        </p:nvSpPr>
        <p:spPr>
          <a:xfrm>
            <a:off x="336000" y="1259999"/>
            <a:ext cx="5580000" cy="5040000"/>
          </a:xfrm>
          <a:prstGeom prst="rect">
            <a:avLst/>
          </a:prstGeom>
        </p:spPr>
        <p:txBody>
          <a:bodyPr/>
          <a:lstStyle>
            <a:lvl1pPr marL="270000" indent="-270000" algn="l" defTabSz="265113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Solid state batteries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96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3"/>
          </p:nvPr>
        </p:nvSpPr>
        <p:spPr>
          <a:xfrm>
            <a:off x="636494" y="4401671"/>
            <a:ext cx="11309321" cy="1898328"/>
          </a:xfrm>
        </p:spPr>
        <p:txBody>
          <a:bodyPr/>
          <a:lstStyle/>
          <a:p>
            <a:r>
              <a:rPr lang="en-US" dirty="0" smtClean="0"/>
              <a:t>Critical interface between solid state electrolyte and active material</a:t>
            </a:r>
            <a:endParaRPr lang="en-US" sz="1800" dirty="0" smtClean="0"/>
          </a:p>
          <a:p>
            <a:pPr lvl="1"/>
            <a:r>
              <a:rPr lang="en-US" sz="1600" dirty="0" smtClean="0"/>
              <a:t>Local contacts result in hot spots</a:t>
            </a:r>
          </a:p>
          <a:p>
            <a:pPr lvl="1"/>
            <a:r>
              <a:rPr lang="en-US" dirty="0" smtClean="0"/>
              <a:t>Mechanical stress results in cracking of the electrolyte</a:t>
            </a:r>
          </a:p>
          <a:p>
            <a:pPr lvl="1"/>
            <a:r>
              <a:rPr lang="en-US" sz="1600" dirty="0" smtClean="0"/>
              <a:t>Lithium dendrite formation and propagation within the cracks </a:t>
            </a:r>
          </a:p>
          <a:p>
            <a:r>
              <a:rPr lang="en-US" dirty="0" smtClean="0"/>
              <a:t>Several developments do not use metallic lithium (no increase in spec. energy expected, i.e. Toyota)</a:t>
            </a:r>
          </a:p>
          <a:p>
            <a:pPr marL="270000" lvl="1" indent="0">
              <a:buNone/>
            </a:pPr>
            <a:endParaRPr lang="en-US" sz="1600" dirty="0" smtClean="0"/>
          </a:p>
          <a:p>
            <a:endParaRPr lang="en-US" dirty="0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336000" y="-1"/>
            <a:ext cx="11520000" cy="1080000"/>
          </a:xfrm>
        </p:spPr>
        <p:txBody>
          <a:bodyPr/>
          <a:lstStyle/>
          <a:p>
            <a:pPr indent="0"/>
            <a:r>
              <a:rPr lang="en-US" dirty="0" smtClean="0"/>
              <a:t>5.2	New </a:t>
            </a:r>
            <a:r>
              <a:rPr lang="en-US" dirty="0"/>
              <a:t>battery materials and battery technologies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104</a:t>
            </a:fld>
            <a:endParaRPr lang="de-DE" dirty="0"/>
          </a:p>
        </p:txBody>
      </p:sp>
      <p:sp>
        <p:nvSpPr>
          <p:cNvPr id="28" name="Inhaltsplatzhalter 10"/>
          <p:cNvSpPr txBox="1">
            <a:spLocks/>
          </p:cNvSpPr>
          <p:nvPr/>
        </p:nvSpPr>
        <p:spPr>
          <a:xfrm>
            <a:off x="336000" y="1259999"/>
            <a:ext cx="5580000" cy="5040000"/>
          </a:xfrm>
          <a:prstGeom prst="rect">
            <a:avLst/>
          </a:prstGeom>
        </p:spPr>
        <p:txBody>
          <a:bodyPr/>
          <a:lstStyle>
            <a:lvl1pPr marL="270000" indent="-270000" algn="l" defTabSz="265113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 smtClean="0"/>
              <a:t>Interface </a:t>
            </a:r>
            <a:r>
              <a:rPr lang="en-US" dirty="0" smtClean="0"/>
              <a:t>Electrolyte-Lithium</a:t>
            </a:r>
            <a:r>
              <a:rPr lang="de-DE" dirty="0" smtClean="0"/>
              <a:t> (Anode)</a:t>
            </a:r>
          </a:p>
          <a:p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2479" y="1571165"/>
            <a:ext cx="10313521" cy="265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7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3"/>
          </p:nvPr>
        </p:nvSpPr>
        <p:spPr>
          <a:xfrm>
            <a:off x="6276000" y="1259999"/>
            <a:ext cx="5580000" cy="5040000"/>
          </a:xfrm>
        </p:spPr>
        <p:txBody>
          <a:bodyPr/>
          <a:lstStyle/>
          <a:p>
            <a:r>
              <a:rPr lang="en-US" sz="1800" dirty="0" smtClean="0"/>
              <a:t>Lithium-</a:t>
            </a:r>
            <a:r>
              <a:rPr lang="en-US" dirty="0"/>
              <a:t>s</a:t>
            </a:r>
            <a:r>
              <a:rPr lang="en-US" sz="1800" dirty="0" smtClean="0"/>
              <a:t>ulfur battery</a:t>
            </a:r>
          </a:p>
          <a:p>
            <a:pPr lvl="1"/>
            <a:r>
              <a:rPr lang="en-US" sz="1600" dirty="0" smtClean="0"/>
              <a:t>Sulfur is used as cathode</a:t>
            </a:r>
            <a:endParaRPr lang="en-US" dirty="0" smtClean="0"/>
          </a:p>
          <a:p>
            <a:pPr lvl="1"/>
            <a:r>
              <a:rPr lang="en-US" sz="1600" dirty="0" smtClean="0"/>
              <a:t>Polysulfide (Li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S</a:t>
            </a:r>
            <a:r>
              <a:rPr lang="en-US" sz="1600" baseline="-25000" dirty="0" smtClean="0"/>
              <a:t>x</a:t>
            </a:r>
            <a:r>
              <a:rPr lang="en-US" sz="1600" dirty="0" smtClean="0"/>
              <a:t>) mechanism is complex</a:t>
            </a:r>
          </a:p>
          <a:p>
            <a:pPr lvl="1"/>
            <a:r>
              <a:rPr lang="en-US" dirty="0" smtClean="0"/>
              <a:t>Low cell voltage (more cells necessary)</a:t>
            </a:r>
            <a:endParaRPr lang="en-US" sz="1600" dirty="0" smtClean="0"/>
          </a:p>
          <a:p>
            <a:pPr lvl="1"/>
            <a:r>
              <a:rPr lang="en-US" dirty="0" smtClean="0"/>
              <a:t>Commercial development since &gt;10 years ongoing</a:t>
            </a:r>
          </a:p>
          <a:p>
            <a:pPr lvl="1"/>
            <a:r>
              <a:rPr lang="en-US" sz="1600" dirty="0" smtClean="0"/>
              <a:t>Specific energy of up to 450 </a:t>
            </a:r>
            <a:r>
              <a:rPr lang="en-US" sz="1600" dirty="0" err="1" smtClean="0"/>
              <a:t>Wh</a:t>
            </a:r>
            <a:r>
              <a:rPr lang="en-US" sz="1600" dirty="0" smtClean="0"/>
              <a:t>/kg expected</a:t>
            </a:r>
          </a:p>
          <a:p>
            <a:pPr lvl="1"/>
            <a:r>
              <a:rPr lang="en-US" dirty="0" smtClean="0"/>
              <a:t>Low density of sulfur results in lower energy density on cell level (in </a:t>
            </a:r>
            <a:r>
              <a:rPr lang="en-US" dirty="0"/>
              <a:t>comparison to Li-ion</a:t>
            </a:r>
            <a:r>
              <a:rPr lang="en-US" dirty="0" smtClean="0"/>
              <a:t>)</a:t>
            </a:r>
            <a:endParaRPr lang="en-US" sz="1600" dirty="0" smtClean="0"/>
          </a:p>
          <a:p>
            <a:r>
              <a:rPr lang="en-US" sz="1800" dirty="0" smtClean="0"/>
              <a:t>Lithium-air batteries</a:t>
            </a:r>
          </a:p>
          <a:p>
            <a:pPr lvl="1"/>
            <a:r>
              <a:rPr lang="en-US" sz="1600" dirty="0" smtClean="0"/>
              <a:t>Reaction between oxygen und lithium has highest theoretical specific energy (about 5 (11) kWh/kg)</a:t>
            </a:r>
          </a:p>
          <a:p>
            <a:pPr lvl="1"/>
            <a:r>
              <a:rPr lang="en-US" sz="1600" dirty="0" smtClean="0"/>
              <a:t>Oxygen management complex </a:t>
            </a:r>
            <a:r>
              <a:rPr lang="en-US" sz="1600" dirty="0" smtClean="0">
                <a:sym typeface="Wingdings" panose="05000000000000000000" pitchFamily="2" charset="2"/>
              </a:rPr>
              <a:t> new cell design</a:t>
            </a:r>
            <a:endParaRPr lang="en-US" sz="1600" dirty="0" smtClean="0"/>
          </a:p>
          <a:p>
            <a:pPr lvl="1"/>
            <a:r>
              <a:rPr lang="en-US" dirty="0" smtClean="0"/>
              <a:t>Many problems with the electrolyte stability</a:t>
            </a:r>
          </a:p>
          <a:p>
            <a:pPr lvl="1"/>
            <a:r>
              <a:rPr lang="en-US" sz="1600" dirty="0" smtClean="0"/>
              <a:t>Specific energy of up to 800 </a:t>
            </a:r>
            <a:r>
              <a:rPr lang="en-US" sz="1600" dirty="0" err="1" smtClean="0"/>
              <a:t>Wh</a:t>
            </a:r>
            <a:r>
              <a:rPr lang="en-US" sz="1600" dirty="0" smtClean="0"/>
              <a:t>/kg expected</a:t>
            </a:r>
          </a:p>
          <a:p>
            <a:pPr lvl="1"/>
            <a:r>
              <a:rPr lang="en-US" dirty="0" smtClean="0"/>
              <a:t>Far away from commercialization</a:t>
            </a:r>
            <a:endParaRPr lang="en-US" sz="1600" dirty="0" smtClean="0"/>
          </a:p>
          <a:p>
            <a:pPr lvl="1"/>
            <a:endParaRPr lang="en-US" sz="1600" dirty="0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336000" y="-1"/>
            <a:ext cx="11520000" cy="1080000"/>
          </a:xfrm>
        </p:spPr>
        <p:txBody>
          <a:bodyPr/>
          <a:lstStyle/>
          <a:p>
            <a:pPr indent="0"/>
            <a:r>
              <a:rPr lang="en-US" dirty="0" smtClean="0"/>
              <a:t>5.2	New </a:t>
            </a:r>
            <a:r>
              <a:rPr lang="en-US" dirty="0"/>
              <a:t>battery materials and battery technologies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6" y="1267782"/>
            <a:ext cx="6024699" cy="432243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45890" y="5405552"/>
            <a:ext cx="2081508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de-DE" sz="1200" dirty="0" smtClean="0">
                <a:solidFill>
                  <a:schemeClr val="tx2"/>
                </a:solidFill>
              </a:rPr>
              <a:t>[</a:t>
            </a:r>
            <a:r>
              <a:rPr lang="de-DE" sz="1200" dirty="0">
                <a:solidFill>
                  <a:schemeClr val="tx2"/>
                </a:solidFill>
              </a:rPr>
              <a:t>TAR]</a:t>
            </a:r>
          </a:p>
        </p:txBody>
      </p:sp>
      <p:sp>
        <p:nvSpPr>
          <p:cNvPr id="2" name="Pfeil nach rechts 1"/>
          <p:cNvSpPr/>
          <p:nvPr/>
        </p:nvSpPr>
        <p:spPr>
          <a:xfrm>
            <a:off x="2455524" y="4808306"/>
            <a:ext cx="2465797" cy="133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 nach rechts 8"/>
          <p:cNvSpPr/>
          <p:nvPr/>
        </p:nvSpPr>
        <p:spPr>
          <a:xfrm rot="750261">
            <a:off x="1698084" y="2872238"/>
            <a:ext cx="3174499" cy="1719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e 4"/>
          <p:cNvSpPr/>
          <p:nvPr/>
        </p:nvSpPr>
        <p:spPr>
          <a:xfrm>
            <a:off x="4849641" y="3552290"/>
            <a:ext cx="205483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5013788" y="3560876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Suifur</a:t>
            </a:r>
            <a:endParaRPr lang="de-DE" sz="1200" dirty="0"/>
          </a:p>
        </p:txBody>
      </p:sp>
      <p:sp>
        <p:nvSpPr>
          <p:cNvPr id="14" name="Ellipse 13"/>
          <p:cNvSpPr/>
          <p:nvPr/>
        </p:nvSpPr>
        <p:spPr>
          <a:xfrm>
            <a:off x="5165807" y="2955243"/>
            <a:ext cx="205483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5013788" y="2712037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Oxygen</a:t>
            </a:r>
            <a:endParaRPr lang="de-DE" sz="1200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105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620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3"/>
          </p:nvPr>
        </p:nvSpPr>
        <p:spPr>
          <a:xfrm>
            <a:off x="6870122" y="1257301"/>
            <a:ext cx="4993810" cy="5222700"/>
          </a:xfrm>
        </p:spPr>
        <p:txBody>
          <a:bodyPr/>
          <a:lstStyle/>
          <a:p>
            <a:r>
              <a:rPr lang="en-GB" dirty="0"/>
              <a:t>Cell </a:t>
            </a:r>
            <a:r>
              <a:rPr lang="en-GB" dirty="0" smtClean="0"/>
              <a:t>principle</a:t>
            </a:r>
            <a:endParaRPr lang="en-GB" dirty="0"/>
          </a:p>
          <a:p>
            <a:endParaRPr lang="en-US" dirty="0"/>
          </a:p>
          <a:p>
            <a:endParaRPr lang="en-US" sz="1800" dirty="0" smtClean="0"/>
          </a:p>
          <a:p>
            <a:endParaRPr lang="en-US" dirty="0"/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Characteristics</a:t>
            </a:r>
          </a:p>
          <a:p>
            <a:pPr lvl="1"/>
            <a:r>
              <a:rPr lang="en-US" dirty="0" smtClean="0"/>
              <a:t>Cell properties strongly influenced by SoC:</a:t>
            </a:r>
          </a:p>
          <a:p>
            <a:pPr lvl="2"/>
            <a:r>
              <a:rPr lang="en-US" dirty="0" smtClean="0"/>
              <a:t>At high SoC: fast kinetic</a:t>
            </a:r>
          </a:p>
          <a:p>
            <a:pPr lvl="2"/>
            <a:r>
              <a:rPr lang="en-US" dirty="0" smtClean="0"/>
              <a:t>At low SoC: low kinetic and clogging of cathode</a:t>
            </a:r>
          </a:p>
          <a:p>
            <a:pPr lvl="2"/>
            <a:r>
              <a:rPr lang="en-US" dirty="0" smtClean="0"/>
              <a:t>At high SoC: fast self discharge caused by the </a:t>
            </a:r>
            <a:r>
              <a:rPr lang="en-US" dirty="0"/>
              <a:t>p</a:t>
            </a:r>
            <a:r>
              <a:rPr lang="en-US" dirty="0" smtClean="0"/>
              <a:t>olysulfide shuttle. </a:t>
            </a:r>
          </a:p>
          <a:p>
            <a:pPr lvl="1"/>
            <a:r>
              <a:rPr lang="en-US" dirty="0" smtClean="0"/>
              <a:t>Critical voltage minimum at 2.1 V</a:t>
            </a:r>
            <a:endParaRPr lang="en-US" sz="1600" dirty="0" smtClean="0"/>
          </a:p>
          <a:p>
            <a:pPr lvl="1"/>
            <a:r>
              <a:rPr lang="en-US" dirty="0" smtClean="0"/>
              <a:t>Short cycle life up to now</a:t>
            </a:r>
            <a:endParaRPr lang="en-US" sz="1600" dirty="0" smtClean="0"/>
          </a:p>
          <a:p>
            <a:pPr lvl="1"/>
            <a:r>
              <a:rPr lang="en-US" dirty="0" smtClean="0"/>
              <a:t>Fast charging will be very critical</a:t>
            </a:r>
            <a:endParaRPr lang="en-US" sz="1600" dirty="0" smtClean="0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336000" y="-1"/>
            <a:ext cx="11520000" cy="1080000"/>
          </a:xfrm>
        </p:spPr>
        <p:txBody>
          <a:bodyPr/>
          <a:lstStyle/>
          <a:p>
            <a:pPr indent="0"/>
            <a:r>
              <a:rPr lang="en-US" dirty="0" smtClean="0"/>
              <a:t>5.2	New </a:t>
            </a:r>
            <a:r>
              <a:rPr lang="en-US" dirty="0"/>
              <a:t>battery materials and battery </a:t>
            </a:r>
            <a:r>
              <a:rPr lang="en-US" dirty="0" smtClean="0"/>
              <a:t>technologies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106</a:t>
            </a:fld>
            <a:endParaRPr lang="de-DE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7" y="1564460"/>
            <a:ext cx="6108046" cy="350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Ellipse 9"/>
          <p:cNvSpPr/>
          <p:nvPr/>
        </p:nvSpPr>
        <p:spPr>
          <a:xfrm>
            <a:off x="5168813" y="3119026"/>
            <a:ext cx="603316" cy="4524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461" y="5048844"/>
            <a:ext cx="1954220" cy="1514037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6018" y="1322673"/>
            <a:ext cx="2788225" cy="2369801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380596" y="5092386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Polysulfide shuttle:</a:t>
            </a:r>
            <a:endParaRPr lang="en-GB" dirty="0"/>
          </a:p>
        </p:txBody>
      </p:sp>
      <p:sp>
        <p:nvSpPr>
          <p:cNvPr id="11" name="Inhaltsplatzhalter 10"/>
          <p:cNvSpPr txBox="1">
            <a:spLocks/>
          </p:cNvSpPr>
          <p:nvPr/>
        </p:nvSpPr>
        <p:spPr>
          <a:xfrm>
            <a:off x="336000" y="1259999"/>
            <a:ext cx="5580000" cy="5040000"/>
          </a:xfrm>
          <a:prstGeom prst="rect">
            <a:avLst/>
          </a:prstGeom>
        </p:spPr>
        <p:txBody>
          <a:bodyPr/>
          <a:lstStyle>
            <a:lvl1pPr marL="270000" indent="-270000" algn="l" defTabSz="265113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Lithium-sulfur battery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2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3"/>
          </p:nvPr>
        </p:nvSpPr>
        <p:spPr>
          <a:xfrm>
            <a:off x="6276000" y="1259999"/>
            <a:ext cx="5580000" cy="5040000"/>
          </a:xfrm>
        </p:spPr>
        <p:txBody>
          <a:bodyPr/>
          <a:lstStyle/>
          <a:p>
            <a:r>
              <a:rPr lang="en-US" sz="1800" dirty="0" smtClean="0"/>
              <a:t>Lithium-Air-Batteries</a:t>
            </a:r>
          </a:p>
          <a:p>
            <a:pPr lvl="1"/>
            <a:r>
              <a:rPr lang="en-US" sz="1600" dirty="0" smtClean="0"/>
              <a:t>Separation between air side (Cathode) and Anode necessary, as air contains water and lithium reacts with water </a:t>
            </a:r>
            <a:r>
              <a:rPr lang="en-US" sz="1600" dirty="0" smtClean="0">
                <a:sym typeface="Wingdings" panose="05000000000000000000" pitchFamily="2" charset="2"/>
              </a:rPr>
              <a:t> Li-Ion conducting separator necessary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Stability of Li-</a:t>
            </a:r>
            <a:r>
              <a:rPr lang="en-US" dirty="0">
                <a:sym typeface="Wingdings" panose="05000000000000000000" pitchFamily="2" charset="2"/>
              </a:rPr>
              <a:t>a</a:t>
            </a:r>
            <a:r>
              <a:rPr lang="en-US" dirty="0" smtClean="0">
                <a:sym typeface="Wingdings" panose="05000000000000000000" pitchFamily="2" charset="2"/>
              </a:rPr>
              <a:t>node critical (dendrite formation)</a:t>
            </a:r>
          </a:p>
          <a:p>
            <a:pPr lvl="1"/>
            <a:r>
              <a:rPr lang="en-US" sz="1600" dirty="0" smtClean="0">
                <a:sym typeface="Wingdings" panose="05000000000000000000" pitchFamily="2" charset="2"/>
              </a:rPr>
              <a:t>High charge transfer over-potential at oxygen side </a:t>
            </a:r>
            <a:endParaRPr lang="en-US" sz="1600" dirty="0" smtClean="0"/>
          </a:p>
          <a:p>
            <a:pPr lvl="1"/>
            <a:r>
              <a:rPr lang="en-US" sz="1600" dirty="0" smtClean="0"/>
              <a:t>Oxygen management complex </a:t>
            </a:r>
            <a:r>
              <a:rPr lang="en-US" sz="1600" dirty="0" smtClean="0">
                <a:sym typeface="Wingdings" panose="05000000000000000000" pitchFamily="2" charset="2"/>
              </a:rPr>
              <a:t> new cell design</a:t>
            </a:r>
            <a:endParaRPr lang="en-US" sz="1600" dirty="0" smtClean="0"/>
          </a:p>
          <a:p>
            <a:pPr lvl="1"/>
            <a:r>
              <a:rPr lang="en-US" dirty="0" smtClean="0"/>
              <a:t>Many problems with the electrolyte stability</a:t>
            </a:r>
            <a:endParaRPr lang="en-US" sz="1600" dirty="0" smtClean="0"/>
          </a:p>
          <a:p>
            <a:pPr lvl="1"/>
            <a:r>
              <a:rPr lang="en-US" dirty="0" smtClean="0"/>
              <a:t>Far away from commercialization</a:t>
            </a:r>
          </a:p>
          <a:p>
            <a:pPr marL="270000" lvl="1" indent="0">
              <a:buNone/>
            </a:pPr>
            <a:endParaRPr lang="en-US" dirty="0"/>
          </a:p>
          <a:p>
            <a:pPr marL="270000" lvl="1" indent="0">
              <a:buNone/>
            </a:pPr>
            <a:r>
              <a:rPr lang="en-US" dirty="0" smtClean="0"/>
              <a:t>Possible reactions:</a:t>
            </a:r>
          </a:p>
          <a:p>
            <a:pPr lvl="1"/>
            <a:endParaRPr lang="en-US" sz="1600" dirty="0"/>
          </a:p>
          <a:p>
            <a:pPr marL="270000" lvl="1" indent="0">
              <a:buNone/>
            </a:pPr>
            <a:endParaRPr lang="en-US" sz="1600" dirty="0" smtClean="0"/>
          </a:p>
          <a:p>
            <a:pPr lvl="1"/>
            <a:endParaRPr lang="en-US" sz="1600" dirty="0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336000" y="-1"/>
            <a:ext cx="11520000" cy="1080000"/>
          </a:xfrm>
        </p:spPr>
        <p:txBody>
          <a:bodyPr/>
          <a:lstStyle/>
          <a:p>
            <a:pPr indent="0"/>
            <a:r>
              <a:rPr lang="en-US" dirty="0" smtClean="0"/>
              <a:t>5.2	New </a:t>
            </a:r>
            <a:r>
              <a:rPr lang="en-US" dirty="0"/>
              <a:t>battery materials and battery </a:t>
            </a:r>
            <a:r>
              <a:rPr lang="en-US" dirty="0" smtClean="0"/>
              <a:t>technologies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107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3590271"/>
            <a:ext cx="4737585" cy="2805816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758112" y="3590271"/>
            <a:ext cx="4188784" cy="581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134" y="4173526"/>
            <a:ext cx="3107866" cy="221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359" y="5815647"/>
            <a:ext cx="2695775" cy="529352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912718" y="6205333"/>
            <a:ext cx="442681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de-DE" sz="1200" dirty="0" smtClean="0">
                <a:solidFill>
                  <a:schemeClr val="tx2"/>
                </a:solidFill>
              </a:rPr>
              <a:t>[IBM]</a:t>
            </a:r>
            <a:endParaRPr lang="de-DE" sz="1200" dirty="0">
              <a:solidFill>
                <a:schemeClr val="tx2"/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390" y="1093758"/>
            <a:ext cx="4570088" cy="3004797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4340510" y="3913889"/>
            <a:ext cx="606386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de-DE" sz="1200" dirty="0" smtClean="0">
                <a:solidFill>
                  <a:schemeClr val="tx2"/>
                </a:solidFill>
              </a:rPr>
              <a:t>[WAN]</a:t>
            </a:r>
            <a:endParaRPr lang="de-DE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2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251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Inhaltsplatzhalter 3"/>
              <p:cNvSpPr>
                <a:spLocks noGrp="1"/>
              </p:cNvSpPr>
              <p:nvPr>
                <p:ph idx="13"/>
              </p:nvPr>
            </p:nvSpPr>
            <p:spPr/>
            <p:txBody>
              <a:bodyPr/>
              <a:lstStyle/>
              <a:p>
                <a:r>
                  <a:rPr lang="en-US" noProof="1" smtClean="0"/>
                  <a:t>DVA Method </a:t>
                </a:r>
                <a:endParaRPr lang="en-US" noProof="1"/>
              </a:p>
              <a:p>
                <a:pPr lvl="1"/>
                <a:r>
                  <a:rPr lang="en-US" noProof="1" smtClean="0"/>
                  <a:t>Constant current charging or discharging sequence, preferably with low current</a:t>
                </a:r>
              </a:p>
              <a:p>
                <a:pPr lvl="1"/>
                <a:r>
                  <a:rPr lang="en-US" noProof="1" smtClean="0"/>
                  <a:t>Derivative </a:t>
                </a:r>
                <a:r>
                  <a:rPr lang="en-US" noProof="1"/>
                  <a:t>of voltage curve </a:t>
                </a:r>
                <a:r>
                  <a:rPr lang="en-US" noProof="1" smtClean="0"/>
                  <a:t/>
                </a:r>
                <a:br>
                  <a:rPr lang="en-US" noProof="1" smtClean="0"/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i="1" noProof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noProof="1" dirty="0">
                            <a:latin typeface="Cambria Math" panose="02040503050406030204" pitchFamily="18" charset="0"/>
                          </a:rPr>
                          <m:t>𝑑𝑉</m:t>
                        </m:r>
                      </m:num>
                      <m:den>
                        <m:r>
                          <a:rPr lang="en-US" noProof="1" dirty="0">
                            <a:latin typeface="Cambria Math" panose="02040503050406030204" pitchFamily="18" charset="0"/>
                          </a:rPr>
                          <m:t>𝑑𝑄</m:t>
                        </m:r>
                      </m:den>
                    </m:f>
                  </m:oMath>
                </a14:m>
                <a:endParaRPr lang="en-US" noProof="1" smtClean="0"/>
              </a:p>
              <a:p>
                <a:pPr lvl="1"/>
                <a:r>
                  <a:rPr lang="en-US" noProof="1" smtClean="0"/>
                  <a:t>Advantage: linear superposition of contributions from positive and negative electrode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cell</m:t>
                        </m:r>
                      </m:sub>
                    </m:sSub>
                    <m:r>
                      <a:rPr lang="en-US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en-US" noProof="1" smtClean="0"/>
                  <a:t>):</a:t>
                </a:r>
                <a:endParaRPr lang="en-US" noProof="1"/>
              </a:p>
              <a:p>
                <a:pPr marL="270000" lvl="1" indent="0">
                  <a:buNone/>
                </a:pPr>
                <a:r>
                  <a:rPr lang="en-US" noProof="1"/>
                  <a:t>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 noProof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noProof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noProof="1" dirty="0">
                                    <a:latin typeface="Cambria Math" panose="02040503050406030204" pitchFamily="18" charset="0"/>
                                  </a:rPr>
                                  <m:t>𝑑𝑉</m:t>
                                </m:r>
                              </m:num>
                              <m:den>
                                <m:r>
                                  <a:rPr lang="en-US" noProof="1" dirty="0">
                                    <a:latin typeface="Cambria Math" panose="02040503050406030204" pitchFamily="18" charset="0"/>
                                  </a:rPr>
                                  <m:t>𝑑𝑄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de-DE" b="0" i="0" noProof="1" dirty="0" smtClean="0">
                            <a:latin typeface="Cambria Math" panose="02040503050406030204" pitchFamily="18" charset="0"/>
                          </a:rPr>
                          <m:t>cell</m:t>
                        </m:r>
                      </m:sub>
                    </m:sSub>
                    <m:r>
                      <a:rPr lang="en-US" noProof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noProof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 noProof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noProof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noProof="1" dirty="0">
                                    <a:latin typeface="Cambria Math" panose="02040503050406030204" pitchFamily="18" charset="0"/>
                                  </a:rPr>
                                  <m:t>𝑑𝑉</m:t>
                                </m:r>
                              </m:num>
                              <m:den>
                                <m:r>
                                  <a:rPr lang="en-US" noProof="1" dirty="0">
                                    <a:latin typeface="Cambria Math" panose="02040503050406030204" pitchFamily="18" charset="0"/>
                                  </a:rPr>
                                  <m:t>𝑑𝑄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de-DE" b="0" i="0" noProof="1" dirty="0" smtClean="0">
                            <a:latin typeface="Cambria Math" panose="02040503050406030204" pitchFamily="18" charset="0"/>
                          </a:rPr>
                          <m:t>cathode</m:t>
                        </m:r>
                      </m:sub>
                    </m:sSub>
                    <m:r>
                      <a:rPr lang="en-US" noProof="1" dirty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 noProof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 noProof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noProof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noProof="1" dirty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noProof="1" dirty="0">
                                    <a:latin typeface="Cambria Math" panose="02040503050406030204" pitchFamily="18" charset="0"/>
                                  </a:rPr>
                                  <m:t>𝑑𝑉</m:t>
                                </m:r>
                              </m:num>
                              <m:den>
                                <m:r>
                                  <a:rPr lang="en-US" noProof="1" dirty="0">
                                    <a:latin typeface="Cambria Math" panose="02040503050406030204" pitchFamily="18" charset="0"/>
                                  </a:rPr>
                                  <m:t>𝑑𝑄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de-DE" b="0" i="0" noProof="1" dirty="0" smtClean="0">
                            <a:latin typeface="Cambria Math" panose="02040503050406030204" pitchFamily="18" charset="0"/>
                          </a:rPr>
                          <m:t>anode</m:t>
                        </m:r>
                      </m:sub>
                    </m:sSub>
                  </m:oMath>
                </a14:m>
                <a:r>
                  <a:rPr lang="en-US" noProof="1"/>
                  <a:t> </a:t>
                </a:r>
                <a:endParaRPr lang="en-US" dirty="0"/>
              </a:p>
              <a:p>
                <a:pPr marL="270000" lvl="1" indent="0">
                  <a:buNone/>
                </a:pPr>
                <a:endParaRPr lang="en-US" noProof="1"/>
              </a:p>
              <a:p>
                <a:endParaRPr lang="en-US" noProof="1"/>
              </a:p>
              <a:p>
                <a:endParaRPr lang="en-US" noProof="1"/>
              </a:p>
              <a:p>
                <a:endParaRPr lang="en-US" noProof="1"/>
              </a:p>
            </p:txBody>
          </p:sp>
        </mc:Choice>
        <mc:Fallback xmlns="">
          <p:sp>
            <p:nvSpPr>
              <p:cNvPr id="4" name="Inhaltsplatzhalt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blipFill rotWithShape="0">
                <a:blip r:embed="rId3"/>
                <a:stretch>
                  <a:fillRect l="-765" t="-726" r="-87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noProof="1" smtClean="0"/>
              <a:t>Differential Voltage Analysis (DVA)</a:t>
            </a:r>
            <a:endParaRPr lang="en-US" noProof="1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5.3	Modern </a:t>
            </a:r>
            <a:r>
              <a:rPr lang="en-US" dirty="0"/>
              <a:t>methods for battery diagnostics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109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26"/>
          <a:stretch/>
        </p:blipFill>
        <p:spPr>
          <a:xfrm>
            <a:off x="482070" y="1570638"/>
            <a:ext cx="5182130" cy="483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7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Inhaltsplatzhalt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9399516"/>
              </p:ext>
            </p:extLst>
          </p:nvPr>
        </p:nvGraphicFramePr>
        <p:xfrm>
          <a:off x="442452" y="1260475"/>
          <a:ext cx="11412999" cy="477012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5726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157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808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54380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Cylindrical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Prismatic</a:t>
                      </a:r>
                      <a:r>
                        <a:rPr lang="en-US" sz="1600" baseline="0" noProof="0" dirty="0"/>
                        <a:t> Cells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Pouch Cells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Examples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noProof="0" dirty="0"/>
                    </a:p>
                    <a:p>
                      <a:endParaRPr lang="en-US" sz="1600" noProof="0" dirty="0"/>
                    </a:p>
                    <a:p>
                      <a:endParaRPr lang="en-US" sz="1600" noProof="0" dirty="0"/>
                    </a:p>
                    <a:p>
                      <a:endParaRPr lang="en-US" sz="1600" noProof="0" dirty="0"/>
                    </a:p>
                    <a:p>
                      <a:endParaRPr lang="en-US" sz="1600" noProof="0" dirty="0"/>
                    </a:p>
                    <a:p>
                      <a:endParaRPr lang="en-US" sz="1600" noProof="0" dirty="0"/>
                    </a:p>
                    <a:p>
                      <a:endParaRPr lang="en-US" sz="1600" noProof="0" dirty="0"/>
                    </a:p>
                    <a:p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/>
                      <a:r>
                        <a:rPr lang="en-US" sz="1500" noProof="0" dirty="0"/>
                        <a:t>+ Simple manufacturing</a:t>
                      </a:r>
                    </a:p>
                    <a:p>
                      <a:pPr marL="177800" indent="-177800"/>
                      <a:r>
                        <a:rPr lang="en-US" sz="1500" noProof="0" dirty="0"/>
                        <a:t>+ Stable</a:t>
                      </a:r>
                      <a:r>
                        <a:rPr lang="en-US" sz="1500" baseline="0" noProof="0" dirty="0"/>
                        <a:t> cell housing</a:t>
                      </a:r>
                      <a:endParaRPr lang="en-US" sz="1500" noProof="0" dirty="0"/>
                    </a:p>
                    <a:p>
                      <a:pPr marL="177800" indent="-177800"/>
                      <a:r>
                        <a:rPr lang="en-US" sz="1500" noProof="0" dirty="0"/>
                        <a:t>+ Standardized cell sizes</a:t>
                      </a:r>
                      <a:br>
                        <a:rPr lang="en-US" sz="1500" noProof="0" dirty="0"/>
                      </a:br>
                      <a:r>
                        <a:rPr lang="en-US" sz="1500" noProof="0" dirty="0"/>
                        <a:t>(18650: </a:t>
                      </a:r>
                      <a:r>
                        <a:rPr lang="en-US" sz="1500" noProof="0" dirty="0">
                          <a:latin typeface="Titillium Web" panose="00000500000000000000" pitchFamily="2" charset="0"/>
                        </a:rPr>
                        <a:t>ø</a:t>
                      </a:r>
                      <a:r>
                        <a:rPr lang="en-US" sz="1500" noProof="0" dirty="0"/>
                        <a:t>18 mm,</a:t>
                      </a:r>
                      <a:r>
                        <a:rPr lang="en-US" sz="1500" baseline="0" noProof="0" dirty="0"/>
                        <a:t> length 65 mm</a:t>
                      </a:r>
                      <a:r>
                        <a:rPr lang="en-US" sz="1500" noProof="0" dirty="0"/>
                        <a:t/>
                      </a:r>
                      <a:br>
                        <a:rPr lang="en-US" sz="1500" noProof="0" dirty="0"/>
                      </a:br>
                      <a:r>
                        <a:rPr lang="en-US" sz="1500" noProof="0" dirty="0"/>
                        <a:t> 26650: </a:t>
                      </a:r>
                      <a:r>
                        <a:rPr lang="en-US" sz="1500" noProof="0" dirty="0">
                          <a:latin typeface="Titillium Web" panose="00000500000000000000" pitchFamily="2" charset="0"/>
                        </a:rPr>
                        <a:t>ø</a:t>
                      </a:r>
                      <a:r>
                        <a:rPr lang="en-US" sz="1500" noProof="0" dirty="0"/>
                        <a:t>26 mm,</a:t>
                      </a:r>
                      <a:r>
                        <a:rPr lang="en-US" sz="1500" baseline="0" noProof="0" dirty="0"/>
                        <a:t> length 65 mm</a:t>
                      </a:r>
                      <a:r>
                        <a:rPr lang="en-US" sz="1500" noProof="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/>
                      <a:r>
                        <a:rPr lang="en-US" sz="1500" noProof="0" dirty="0"/>
                        <a:t>+ Prismatic shape facilitates module design</a:t>
                      </a:r>
                      <a:endParaRPr lang="en-US" sz="1500" baseline="0" noProof="0" dirty="0"/>
                    </a:p>
                    <a:p>
                      <a:pPr marL="177800" indent="-177800"/>
                      <a:r>
                        <a:rPr lang="en-US" sz="1500" baseline="0" noProof="0" dirty="0"/>
                        <a:t>+ 	Standardized cell sizes for automotive cells (PHEV, BEV)</a:t>
                      </a:r>
                      <a:endParaRPr lang="en-US" sz="15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/>
                      <a:r>
                        <a:rPr lang="en-US" sz="1500" noProof="0" dirty="0"/>
                        <a:t>+ 	Lower weight on cell level</a:t>
                      </a:r>
                    </a:p>
                    <a:p>
                      <a:pPr marL="177800" indent="-177800"/>
                      <a:r>
                        <a:rPr lang="en-US" sz="1500" noProof="0" dirty="0"/>
                        <a:t>+ 	Very thin cells </a:t>
                      </a:r>
                      <a:r>
                        <a:rPr lang="en-US" sz="1500" noProof="0" dirty="0" err="1"/>
                        <a:t>fabricable</a:t>
                      </a:r>
                      <a:endParaRPr lang="en-US" sz="1500" noProof="0" dirty="0"/>
                    </a:p>
                    <a:p>
                      <a:pPr marL="177800" indent="-177800"/>
                      <a:r>
                        <a:rPr lang="en-US" sz="1500" noProof="0" dirty="0"/>
                        <a:t>+</a:t>
                      </a:r>
                      <a:r>
                        <a:rPr lang="en-US" sz="1500" baseline="0" noProof="0" dirty="0"/>
                        <a:t> 	Most uniform mechanical strain for electrodes </a:t>
                      </a:r>
                      <a:endParaRPr lang="en-US" sz="1500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Disadvantages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/>
                      <a:r>
                        <a:rPr lang="en-US" sz="1500" noProof="0" dirty="0">
                          <a:latin typeface="+mn-lt"/>
                        </a:rPr>
                        <a:t>−</a:t>
                      </a:r>
                      <a:r>
                        <a:rPr lang="en-US" sz="1500" noProof="0" dirty="0"/>
                        <a:t> 	Mechanical strain in active material during</a:t>
                      </a:r>
                      <a:r>
                        <a:rPr lang="en-US" sz="1500" baseline="0" noProof="0" dirty="0"/>
                        <a:t> cycling, particularly in large cells</a:t>
                      </a:r>
                      <a:endParaRPr lang="en-US" sz="15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/>
                      <a:r>
                        <a:rPr lang="en-US" sz="1500" noProof="0" dirty="0">
                          <a:latin typeface="+mn-lt"/>
                        </a:rPr>
                        <a:t>−</a:t>
                      </a:r>
                      <a:r>
                        <a:rPr lang="en-US" sz="1500" noProof="0" dirty="0"/>
                        <a:t> 	Reduced volume utilization in the corner and edge</a:t>
                      </a:r>
                      <a:r>
                        <a:rPr lang="en-US" sz="1500" baseline="0" noProof="0" dirty="0"/>
                        <a:t> regions lowers energy density</a:t>
                      </a:r>
                      <a:endParaRPr lang="en-US" sz="15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/>
                      <a:r>
                        <a:rPr lang="en-US" sz="1500" noProof="0" dirty="0">
                          <a:latin typeface="+mn-lt"/>
                        </a:rPr>
                        <a:t>−</a:t>
                      </a:r>
                      <a:r>
                        <a:rPr lang="en-US" sz="1500" noProof="0" dirty="0"/>
                        <a:t> 	Complex production processes</a:t>
                      </a:r>
                    </a:p>
                    <a:p>
                      <a:pPr marL="177800" indent="-177800"/>
                      <a:r>
                        <a:rPr lang="en-US" sz="1500" noProof="0" dirty="0">
                          <a:latin typeface="+mn-lt"/>
                        </a:rPr>
                        <a:t>−</a:t>
                      </a:r>
                      <a:r>
                        <a:rPr lang="en-US" sz="1500" noProof="0" dirty="0"/>
                        <a:t> 	More extensive module design </a:t>
                      </a:r>
                      <a:r>
                        <a:rPr lang="en-US" sz="1500" baseline="0" noProof="0" dirty="0"/>
                        <a:t>as cells provide reduced inherent stability</a:t>
                      </a:r>
                      <a:endParaRPr lang="en-US" sz="1500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de-DE"/>
              <a:t>1.3	</a:t>
            </a:r>
            <a:r>
              <a:rPr lang="en-US"/>
              <a:t>Types of lithium-Ion cells and their advantages / disadvantages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875" y="1746872"/>
            <a:ext cx="1944225" cy="194422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491" y="2135670"/>
            <a:ext cx="1984404" cy="137391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717" y="2353464"/>
            <a:ext cx="1713713" cy="1166629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567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smtClean="0"/>
              <a:t>Peak assignment &amp; degradation indicators </a:t>
            </a:r>
            <a:r>
              <a:rPr lang="en-US" i="1" dirty="0" smtClean="0"/>
              <a:t>Q</a:t>
            </a:r>
            <a:r>
              <a:rPr lang="en-US" baseline="-25000" dirty="0" smtClean="0"/>
              <a:t>i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lvl="1"/>
            <a:r>
              <a:rPr lang="en-US" dirty="0" smtClean="0"/>
              <a:t>Q</a:t>
            </a:r>
            <a:r>
              <a:rPr lang="en-US" baseline="-25000" dirty="0" smtClean="0"/>
              <a:t>1</a:t>
            </a:r>
            <a:r>
              <a:rPr lang="en-US" dirty="0" smtClean="0"/>
              <a:t>:  Storage capability of the anode</a:t>
            </a:r>
          </a:p>
          <a:p>
            <a:pPr lvl="1"/>
            <a:r>
              <a:rPr lang="en-US" dirty="0" smtClean="0"/>
              <a:t>Q</a:t>
            </a:r>
            <a:r>
              <a:rPr lang="en-US" baseline="-25000" dirty="0" smtClean="0"/>
              <a:t>2</a:t>
            </a:r>
            <a:r>
              <a:rPr lang="en-US" dirty="0" smtClean="0"/>
              <a:t>:  Electrode balancing</a:t>
            </a:r>
          </a:p>
          <a:p>
            <a:pPr lvl="1"/>
            <a:r>
              <a:rPr lang="en-US" dirty="0" smtClean="0"/>
              <a:t>Q</a:t>
            </a:r>
            <a:r>
              <a:rPr lang="en-US" baseline="-25000" dirty="0" smtClean="0"/>
              <a:t>3</a:t>
            </a:r>
            <a:r>
              <a:rPr lang="en-US" dirty="0" smtClean="0"/>
              <a:t>:  Storage capability of the cathode</a:t>
            </a:r>
          </a:p>
          <a:p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Differential Voltage Analysis (DVA)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5.3	Modern methods for battery diagnostics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110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536" y="1714462"/>
            <a:ext cx="5337464" cy="305129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00" y="1673364"/>
            <a:ext cx="5353600" cy="4646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395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liennummernplatzhalt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111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Differential Voltage Analysis (DVA) – Example 1</a:t>
            </a:r>
          </a:p>
          <a:p>
            <a:pPr marL="0" indent="0">
              <a:buNone/>
            </a:pPr>
            <a:r>
              <a:rPr lang="en-US" dirty="0" smtClean="0"/>
              <a:t>Calendar aging at 50°C and different states of charge (SoC)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Results:</a:t>
            </a:r>
          </a:p>
          <a:p>
            <a:pPr lvl="1"/>
            <a:r>
              <a:rPr lang="en-US" dirty="0" smtClean="0"/>
              <a:t>Capacity fade increases with higher state of charge</a:t>
            </a:r>
          </a:p>
          <a:p>
            <a:pPr lvl="1"/>
            <a:r>
              <a:rPr lang="de-DE" dirty="0" smtClean="0"/>
              <a:t>Central </a:t>
            </a:r>
            <a:r>
              <a:rPr lang="en-US" dirty="0" smtClean="0"/>
              <a:t>graphite peak remains almost unchanged 		=&gt;		dominant degradation mechanism: loss of cyclable lithium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5.3	Modern methods for battery diagnostics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0"/>
          <a:stretch/>
        </p:blipFill>
        <p:spPr>
          <a:xfrm>
            <a:off x="198438" y="2019298"/>
            <a:ext cx="11657562" cy="3262151"/>
          </a:xfrm>
          <a:prstGeom prst="rect">
            <a:avLst/>
          </a:prstGeom>
        </p:spPr>
      </p:pic>
      <p:pic>
        <p:nvPicPr>
          <p:cNvPr id="12" name="Picture 3" descr="D:\Bilder Batterien\gut\bearbeitet\_DSC1620a_1.pn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10886712" y="1285399"/>
            <a:ext cx="938962" cy="427673"/>
          </a:xfrm>
          <a:prstGeom prst="rect">
            <a:avLst/>
          </a:prstGeom>
          <a:noFill/>
        </p:spPr>
      </p:pic>
      <p:sp>
        <p:nvSpPr>
          <p:cNvPr id="13" name="Textfeld 12"/>
          <p:cNvSpPr txBox="1"/>
          <p:nvPr/>
        </p:nvSpPr>
        <p:spPr>
          <a:xfrm>
            <a:off x="10908958" y="1730412"/>
            <a:ext cx="867225" cy="2105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200" dirty="0">
                <a:latin typeface="+mn-lt"/>
              </a:rPr>
              <a:t>NCA, </a:t>
            </a:r>
            <a:r>
              <a:rPr lang="de-DE" sz="1200" dirty="0" smtClean="0">
                <a:latin typeface="+mn-lt"/>
              </a:rPr>
              <a:t>2.8 </a:t>
            </a:r>
            <a:r>
              <a:rPr lang="de-DE" sz="1200" dirty="0">
                <a:latin typeface="+mn-lt"/>
              </a:rPr>
              <a:t>Ah</a:t>
            </a:r>
          </a:p>
        </p:txBody>
      </p:sp>
    </p:spTree>
    <p:extLst>
      <p:ext uri="{BB962C8B-B14F-4D97-AF65-F5344CB8AC3E}">
        <p14:creationId xmlns:p14="http://schemas.microsoft.com/office/powerpoint/2010/main" val="287464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liennummernplatzhalt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112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Differential Voltage Analysis (DVA) – Example 2</a:t>
            </a:r>
          </a:p>
          <a:p>
            <a:pPr marL="0" indent="0">
              <a:buNone/>
            </a:pPr>
            <a:r>
              <a:rPr lang="en-US" dirty="0" smtClean="0"/>
              <a:t>Reduction of charging current at the beginning of the charging process (soft-start)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Results:</a:t>
            </a:r>
          </a:p>
          <a:p>
            <a:pPr lvl="1"/>
            <a:r>
              <a:rPr lang="en-US" dirty="0" smtClean="0"/>
              <a:t>Retention of clear peak shapes</a:t>
            </a:r>
          </a:p>
          <a:p>
            <a:pPr lvl="1"/>
            <a:r>
              <a:rPr lang="en-US" dirty="0" smtClean="0"/>
              <a:t>Lower and more homogeneous degradation of anode active </a:t>
            </a:r>
            <a:r>
              <a:rPr lang="de-DE" dirty="0" smtClean="0"/>
              <a:t>material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5.3	Modern methods for battery diagnostics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38" y="2078572"/>
            <a:ext cx="8749989" cy="3282014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730293" y="2000579"/>
            <a:ext cx="2759510" cy="238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400" b="1" dirty="0" smtClean="0">
                <a:latin typeface="+mj-lt"/>
              </a:rPr>
              <a:t>charging without soft-start</a:t>
            </a:r>
            <a:endParaRPr lang="en-US" sz="1400" b="1" dirty="0">
              <a:latin typeface="+mj-lt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884096" y="2004037"/>
            <a:ext cx="2421879" cy="238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400" b="1" dirty="0" smtClean="0">
                <a:latin typeface="+mj-lt"/>
              </a:rPr>
              <a:t>charging with soft-start</a:t>
            </a:r>
            <a:endParaRPr lang="en-US" sz="1400" b="1" dirty="0">
              <a:latin typeface="+mj-lt"/>
            </a:endParaRPr>
          </a:p>
        </p:txBody>
      </p:sp>
      <p:pic>
        <p:nvPicPr>
          <p:cNvPr id="12" name="Picture 3" descr="D:\Bilder Batterien\gut\bearbeitet\_DSC1620a_1.pn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10886712" y="1285399"/>
            <a:ext cx="938962" cy="427673"/>
          </a:xfrm>
          <a:prstGeom prst="rect">
            <a:avLst/>
          </a:prstGeom>
          <a:noFill/>
        </p:spPr>
      </p:pic>
      <p:sp>
        <p:nvSpPr>
          <p:cNvPr id="13" name="Textfeld 12"/>
          <p:cNvSpPr txBox="1"/>
          <p:nvPr/>
        </p:nvSpPr>
        <p:spPr>
          <a:xfrm>
            <a:off x="10908958" y="1730412"/>
            <a:ext cx="867225" cy="2105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200" dirty="0">
                <a:latin typeface="+mn-lt"/>
              </a:rPr>
              <a:t>NCA, </a:t>
            </a:r>
            <a:r>
              <a:rPr lang="de-DE" sz="1200" dirty="0" smtClean="0">
                <a:latin typeface="+mn-lt"/>
              </a:rPr>
              <a:t>2.8 </a:t>
            </a:r>
            <a:r>
              <a:rPr lang="de-DE" sz="1200" dirty="0">
                <a:latin typeface="+mn-lt"/>
              </a:rPr>
              <a:t>Ah</a:t>
            </a:r>
          </a:p>
        </p:txBody>
      </p:sp>
    </p:spTree>
    <p:extLst>
      <p:ext uri="{BB962C8B-B14F-4D97-AF65-F5344CB8AC3E}">
        <p14:creationId xmlns:p14="http://schemas.microsoft.com/office/powerpoint/2010/main" val="103111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0" r="2594" b="432"/>
          <a:stretch/>
        </p:blipFill>
        <p:spPr>
          <a:xfrm>
            <a:off x="845052" y="4254367"/>
            <a:ext cx="4186417" cy="1943899"/>
          </a:xfrm>
          <a:prstGeom prst="rect">
            <a:avLst/>
          </a:prstGeom>
        </p:spPr>
      </p:pic>
      <p:sp>
        <p:nvSpPr>
          <p:cNvPr id="4" name="Inhaltsplatzhalter 3"/>
          <p:cNvSpPr>
            <a:spLocks noGrp="1"/>
          </p:cNvSpPr>
          <p:nvPr>
            <p:ph idx="13"/>
          </p:nvPr>
        </p:nvSpPr>
        <p:spPr>
          <a:xfrm>
            <a:off x="6276000" y="1259999"/>
            <a:ext cx="5727314" cy="5040000"/>
          </a:xfrm>
        </p:spPr>
        <p:txBody>
          <a:bodyPr/>
          <a:lstStyle/>
          <a:p>
            <a:r>
              <a:rPr lang="en-US" dirty="0" smtClean="0"/>
              <a:t>Method</a:t>
            </a:r>
          </a:p>
          <a:p>
            <a:pPr lvl="1"/>
            <a:r>
              <a:rPr lang="en-US" dirty="0" smtClean="0"/>
              <a:t>Current pulse in high dynamic domain</a:t>
            </a:r>
          </a:p>
          <a:p>
            <a:pPr lvl="1"/>
            <a:r>
              <a:rPr lang="en-US" dirty="0" smtClean="0"/>
              <a:t>Linear transitions between current levels</a:t>
            </a:r>
          </a:p>
          <a:p>
            <a:pPr lvl="1"/>
            <a:r>
              <a:rPr lang="en-US" dirty="0" smtClean="0"/>
              <a:t>Transitions in the order of milliseconds</a:t>
            </a:r>
          </a:p>
          <a:p>
            <a:pPr lvl="1"/>
            <a:endParaRPr lang="en-US" sz="800" dirty="0" smtClean="0"/>
          </a:p>
          <a:p>
            <a:r>
              <a:rPr lang="en-US" dirty="0" smtClean="0"/>
              <a:t>Advantages</a:t>
            </a:r>
          </a:p>
          <a:p>
            <a:pPr lvl="1"/>
            <a:r>
              <a:rPr lang="en-US" dirty="0" smtClean="0"/>
              <a:t>Separation of inductive and capacitive contributions</a:t>
            </a:r>
          </a:p>
          <a:p>
            <a:pPr lvl="1"/>
            <a:r>
              <a:rPr lang="en-US" dirty="0" smtClean="0"/>
              <a:t>Determination of the purely ohmic battery resistance</a:t>
            </a:r>
          </a:p>
          <a:p>
            <a:pPr lvl="1"/>
            <a:r>
              <a:rPr lang="en-US" dirty="0" smtClean="0"/>
              <a:t>Allows highly dynamic excitation also with higher currents </a:t>
            </a:r>
          </a:p>
          <a:p>
            <a:pPr lvl="1"/>
            <a:r>
              <a:rPr lang="en-US" dirty="0" smtClean="0"/>
              <a:t>Evaluations without ambiguous curve fittings possible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Impedance characterization in time domain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5.3	Modern methods for battery diagnostics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113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07" r="13078"/>
          <a:stretch/>
        </p:blipFill>
        <p:spPr>
          <a:xfrm>
            <a:off x="542049" y="1802251"/>
            <a:ext cx="4489420" cy="23503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uppieren 10"/>
          <p:cNvGrpSpPr/>
          <p:nvPr/>
        </p:nvGrpSpPr>
        <p:grpSpPr>
          <a:xfrm>
            <a:off x="1630453" y="1798773"/>
            <a:ext cx="3401016" cy="768350"/>
            <a:chOff x="1550126" y="2716811"/>
            <a:chExt cx="3401016" cy="768350"/>
          </a:xfrm>
        </p:grpSpPr>
        <p:cxnSp>
          <p:nvCxnSpPr>
            <p:cNvPr id="15" name="Gerader Verbinder 14"/>
            <p:cNvCxnSpPr/>
            <p:nvPr/>
          </p:nvCxnSpPr>
          <p:spPr>
            <a:xfrm>
              <a:off x="1550126" y="2716811"/>
              <a:ext cx="471241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/>
            <p:cNvCxnSpPr/>
            <p:nvPr/>
          </p:nvCxnSpPr>
          <p:spPr>
            <a:xfrm>
              <a:off x="2152521" y="3485161"/>
              <a:ext cx="1002011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/>
            <p:nvPr/>
          </p:nvCxnSpPr>
          <p:spPr>
            <a:xfrm>
              <a:off x="2021367" y="2716811"/>
              <a:ext cx="131154" cy="76835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/>
            <p:nvPr/>
          </p:nvCxnSpPr>
          <p:spPr>
            <a:xfrm flipH="1">
              <a:off x="3154532" y="2716811"/>
              <a:ext cx="131154" cy="76835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>
            <a:xfrm>
              <a:off x="3285686" y="2716811"/>
              <a:ext cx="1665456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Grafik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052" y="4876446"/>
            <a:ext cx="5079505" cy="132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7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3F8B86C-21BE-494B-9772-6D72700E1C1A}" type="slidenum">
              <a:rPr lang="de-DE" smtClean="0"/>
              <a:pPr/>
              <a:t>114</a:t>
            </a:fld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smtClean="0"/>
              <a:t>Products</a:t>
            </a:r>
          </a:p>
          <a:p>
            <a:pPr lvl="1"/>
            <a:r>
              <a:rPr lang="en-US" dirty="0" smtClean="0"/>
              <a:t>Battery rapid test systems</a:t>
            </a:r>
            <a:br>
              <a:rPr lang="en-US" dirty="0" smtClean="0"/>
            </a:br>
            <a:r>
              <a:rPr lang="en-US" dirty="0" smtClean="0"/>
              <a:t>for battery cells, modules, and systems</a:t>
            </a:r>
          </a:p>
          <a:p>
            <a:pPr marL="270000" lvl="1" indent="0">
              <a:buNone/>
            </a:pPr>
            <a:endParaRPr lang="en-US" dirty="0" smtClean="0"/>
          </a:p>
          <a:p>
            <a:r>
              <a:rPr lang="en-US" dirty="0" smtClean="0"/>
              <a:t>Fields of application</a:t>
            </a:r>
          </a:p>
          <a:p>
            <a:pPr lvl="1"/>
            <a:r>
              <a:rPr lang="en-US" dirty="0" smtClean="0"/>
              <a:t>Quality control in the production process of battery modules</a:t>
            </a:r>
          </a:p>
          <a:p>
            <a:pPr lvl="1"/>
            <a:r>
              <a:rPr lang="en-US" dirty="0" smtClean="0"/>
              <a:t>Quality control in the production process of battery packs </a:t>
            </a:r>
          </a:p>
          <a:p>
            <a:pPr lvl="1"/>
            <a:r>
              <a:rPr lang="en-US" dirty="0" smtClean="0"/>
              <a:t>In-field diagnostics of battery systems</a:t>
            </a:r>
          </a:p>
          <a:p>
            <a:pPr lvl="1"/>
            <a:r>
              <a:rPr lang="en-US" dirty="0" smtClean="0"/>
              <a:t>Tracking of impedance changes over battery lifetime</a:t>
            </a:r>
          </a:p>
          <a:p>
            <a:pPr lvl="1"/>
            <a:endParaRPr lang="en-US" dirty="0" smtClean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Spin-off </a:t>
            </a:r>
            <a:r>
              <a:rPr lang="en-US" dirty="0" err="1" smtClean="0"/>
              <a:t>Li.plus</a:t>
            </a:r>
            <a:r>
              <a:rPr lang="en-US" dirty="0" smtClean="0"/>
              <a:t> GmbH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5.3	Modern methods for battery diagnostics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1" t="16000" r="34391" b="28103"/>
          <a:stretch/>
        </p:blipFill>
        <p:spPr>
          <a:xfrm>
            <a:off x="1732628" y="1770743"/>
            <a:ext cx="2786744" cy="2917371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7" t="76625" r="49873" b="8914"/>
          <a:stretch/>
        </p:blipFill>
        <p:spPr>
          <a:xfrm>
            <a:off x="1146628" y="4739313"/>
            <a:ext cx="3730171" cy="754743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2" t="76625" r="12278" b="8914"/>
          <a:stretch/>
        </p:blipFill>
        <p:spPr>
          <a:xfrm>
            <a:off x="1175656" y="5325712"/>
            <a:ext cx="3730171" cy="75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0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115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High </a:t>
            </a:r>
            <a:r>
              <a:rPr lang="en-US" dirty="0"/>
              <a:t>Precision </a:t>
            </a:r>
            <a:r>
              <a:rPr lang="en-US" dirty="0" smtClean="0"/>
              <a:t>Coulometry – Introduction </a:t>
            </a:r>
          </a:p>
          <a:p>
            <a:pPr marL="0" indent="0">
              <a:buNone/>
            </a:pPr>
            <a:r>
              <a:rPr lang="en-US" dirty="0" smtClean="0"/>
              <a:t>Typical test </a:t>
            </a:r>
            <a:r>
              <a:rPr lang="en-US" dirty="0"/>
              <a:t>p</a:t>
            </a:r>
            <a:r>
              <a:rPr lang="en-US" dirty="0" smtClean="0"/>
              <a:t>rocedure: charge-discharge cycles, usually performed with low currents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Degradation indicators</a:t>
            </a:r>
          </a:p>
          <a:p>
            <a:pPr lvl="1"/>
            <a:r>
              <a:rPr lang="en-US" dirty="0" smtClean="0"/>
              <a:t>Coulombic </a:t>
            </a:r>
            <a:r>
              <a:rPr lang="en-US" dirty="0"/>
              <a:t>Efficiency (ampere-hour efficiency) per cycle </a:t>
            </a:r>
            <a:endParaRPr lang="en-US" dirty="0" smtClean="0"/>
          </a:p>
          <a:p>
            <a:pPr lvl="1"/>
            <a:r>
              <a:rPr lang="en-US" dirty="0"/>
              <a:t>Slippage of charging end point &amp; discharging end point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en-US" dirty="0"/>
              <a:t>5.4	New </a:t>
            </a:r>
            <a:r>
              <a:rPr lang="en-US" dirty="0" smtClean="0"/>
              <a:t>technique </a:t>
            </a:r>
            <a:r>
              <a:rPr lang="en-US" dirty="0"/>
              <a:t>for accelerated aging tests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368" y="5302164"/>
            <a:ext cx="3647332" cy="1165135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1"/>
          <a:stretch/>
        </p:blipFill>
        <p:spPr>
          <a:xfrm>
            <a:off x="158200" y="2177308"/>
            <a:ext cx="6320392" cy="2912505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1"/>
          <a:stretch/>
        </p:blipFill>
        <p:spPr>
          <a:xfrm>
            <a:off x="6800462" y="2300623"/>
            <a:ext cx="4064018" cy="2741777"/>
          </a:xfrm>
          <a:prstGeom prst="rect">
            <a:avLst/>
          </a:prstGeom>
        </p:spPr>
      </p:pic>
      <p:sp>
        <p:nvSpPr>
          <p:cNvPr id="25" name="Pfeil nach rechts 24"/>
          <p:cNvSpPr/>
          <p:nvPr/>
        </p:nvSpPr>
        <p:spPr>
          <a:xfrm rot="1358275">
            <a:off x="6386298" y="2793756"/>
            <a:ext cx="522342" cy="337990"/>
          </a:xfrm>
          <a:prstGeom prst="rightArrow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 smtClean="0"/>
          </a:p>
        </p:txBody>
      </p:sp>
      <p:sp>
        <p:nvSpPr>
          <p:cNvPr id="26" name="Pfeil nach rechts 25"/>
          <p:cNvSpPr/>
          <p:nvPr/>
        </p:nvSpPr>
        <p:spPr>
          <a:xfrm rot="19901539">
            <a:off x="6376675" y="3884500"/>
            <a:ext cx="554400" cy="338400"/>
          </a:xfrm>
          <a:prstGeom prst="rightArrow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 smtClean="0"/>
          </a:p>
        </p:txBody>
      </p:sp>
      <p:cxnSp>
        <p:nvCxnSpPr>
          <p:cNvPr id="27" name="Gerade Verbindung mit Pfeil 26"/>
          <p:cNvCxnSpPr/>
          <p:nvPr/>
        </p:nvCxnSpPr>
        <p:spPr>
          <a:xfrm>
            <a:off x="7475536" y="4591693"/>
            <a:ext cx="271464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>
            <a:off x="9982200" y="2307618"/>
            <a:ext cx="204789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5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"/>
          <a:stretch/>
        </p:blipFill>
        <p:spPr>
          <a:xfrm>
            <a:off x="146796" y="1673971"/>
            <a:ext cx="9873504" cy="3689671"/>
          </a:xfrm>
          <a:prstGeom prst="rect">
            <a:avLst/>
          </a:prstGeom>
        </p:spPr>
      </p:pic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116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High </a:t>
            </a:r>
            <a:r>
              <a:rPr lang="en-US" dirty="0"/>
              <a:t>Precision </a:t>
            </a:r>
            <a:r>
              <a:rPr lang="en-US" dirty="0" smtClean="0"/>
              <a:t>Coulometry – Fundamentals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End point conditions</a:t>
            </a:r>
          </a:p>
          <a:p>
            <a:pPr marL="285750" lvl="1" indent="-285750">
              <a:tabLst>
                <a:tab pos="2872246" algn="l"/>
              </a:tabLst>
            </a:pPr>
            <a:r>
              <a:rPr lang="en-US" dirty="0" smtClean="0"/>
              <a:t>Discharging </a:t>
            </a:r>
            <a:r>
              <a:rPr lang="en-US" dirty="0"/>
              <a:t>end point:  	dominated by voltage increase of </a:t>
            </a:r>
            <a:r>
              <a:rPr lang="en-US" dirty="0" err="1"/>
              <a:t>delithiated</a:t>
            </a:r>
            <a:r>
              <a:rPr lang="en-US" dirty="0"/>
              <a:t> anode </a:t>
            </a:r>
          </a:p>
          <a:p>
            <a:pPr marL="285750" lvl="1" indent="-285750">
              <a:spcBef>
                <a:spcPts val="300"/>
              </a:spcBef>
              <a:tabLst>
                <a:tab pos="2872246" algn="l"/>
              </a:tabLst>
            </a:pPr>
            <a:r>
              <a:rPr lang="en-US" dirty="0"/>
              <a:t>Charging end point:  	dominated by voltage increase of </a:t>
            </a:r>
            <a:r>
              <a:rPr lang="en-US" dirty="0" err="1"/>
              <a:t>delithiated</a:t>
            </a:r>
            <a:r>
              <a:rPr lang="en-US" dirty="0"/>
              <a:t> cathode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en-US" dirty="0"/>
              <a:t>5.4	New techniques for accelerated aging tests</a:t>
            </a:r>
          </a:p>
        </p:txBody>
      </p:sp>
    </p:spTree>
    <p:extLst>
      <p:ext uri="{BB962C8B-B14F-4D97-AF65-F5344CB8AC3E}">
        <p14:creationId xmlns:p14="http://schemas.microsoft.com/office/powerpoint/2010/main" val="414513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117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High </a:t>
            </a:r>
            <a:r>
              <a:rPr lang="en-US" dirty="0"/>
              <a:t>Precision </a:t>
            </a:r>
            <a:r>
              <a:rPr lang="en-US" dirty="0" smtClean="0"/>
              <a:t>Coulometry – Fundamentals </a:t>
            </a:r>
          </a:p>
          <a:p>
            <a:pPr marL="0" indent="0">
              <a:buNone/>
            </a:pPr>
            <a:r>
              <a:rPr lang="en-US" dirty="0" smtClean="0"/>
              <a:t>Correlation between side reactions and end point slippages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>
              <a:spcBef>
                <a:spcPts val="300"/>
              </a:spcBef>
            </a:pPr>
            <a:r>
              <a:rPr lang="en-US" dirty="0" smtClean="0"/>
              <a:t>solely </a:t>
            </a:r>
            <a:r>
              <a:rPr lang="en-US" dirty="0"/>
              <a:t>anodic side reactions	</a:t>
            </a:r>
            <a:r>
              <a:rPr lang="en-US" dirty="0" smtClean="0"/>
              <a:t>	=&gt;    </a:t>
            </a:r>
            <a:r>
              <a:rPr lang="en-US" dirty="0"/>
              <a:t>capacity fade</a:t>
            </a:r>
          </a:p>
          <a:p>
            <a:pPr>
              <a:spcBef>
                <a:spcPts val="300"/>
              </a:spcBef>
            </a:pPr>
            <a:r>
              <a:rPr lang="en-US" dirty="0"/>
              <a:t>solely cathodic side reactions	=&gt;    reversible self-discharge + capacity increase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en-US" dirty="0"/>
              <a:t>5.4	New techniques for accelerated aging tests</a:t>
            </a:r>
          </a:p>
        </p:txBody>
      </p:sp>
      <p:pic>
        <p:nvPicPr>
          <p:cNvPr id="6" name="Inhaltsplatzhalt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1635" r="64760"/>
          <a:stretch/>
        </p:blipFill>
        <p:spPr>
          <a:xfrm>
            <a:off x="326368" y="2364092"/>
            <a:ext cx="4243346" cy="27452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Inhaltsplatzhalt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" t="2851" r="67374" b="90746"/>
          <a:stretch/>
        </p:blipFill>
        <p:spPr>
          <a:xfrm>
            <a:off x="1144357" y="2101558"/>
            <a:ext cx="3072881" cy="3303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8" name="Inhaltsplatzhalt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0" t="51635" r="32194"/>
          <a:stretch/>
        </p:blipFill>
        <p:spPr>
          <a:xfrm>
            <a:off x="4526576" y="2389492"/>
            <a:ext cx="3793561" cy="27452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9" name="Inhaltsplatzhalt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1" t="51635" r="-1"/>
          <a:stretch/>
        </p:blipFill>
        <p:spPr>
          <a:xfrm>
            <a:off x="8238899" y="2394650"/>
            <a:ext cx="3837460" cy="27452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Inhaltsplatzhalt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8" t="2851" r="34010" b="90746"/>
          <a:stretch/>
        </p:blipFill>
        <p:spPr>
          <a:xfrm>
            <a:off x="4742837" y="2101558"/>
            <a:ext cx="3072881" cy="3303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1" name="Inhaltsplatzhalt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92" t="2851" r="3436" b="90746"/>
          <a:stretch/>
        </p:blipFill>
        <p:spPr>
          <a:xfrm>
            <a:off x="8392543" y="2114258"/>
            <a:ext cx="3072881" cy="3303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745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118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High </a:t>
            </a:r>
            <a:r>
              <a:rPr lang="en-US" dirty="0"/>
              <a:t>Precision </a:t>
            </a:r>
            <a:r>
              <a:rPr lang="en-US" dirty="0" smtClean="0"/>
              <a:t>Coulometry – Fundamentals </a:t>
            </a:r>
          </a:p>
          <a:p>
            <a:pPr marL="0" indent="0">
              <a:buNone/>
            </a:pPr>
            <a:r>
              <a:rPr lang="en-US" dirty="0" smtClean="0"/>
              <a:t>Limitation of standard battery test systems: stability of long-term charge balances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r>
              <a:rPr lang="en-US" dirty="0" smtClean="0"/>
              <a:t>Small </a:t>
            </a:r>
            <a:r>
              <a:rPr lang="en-US" dirty="0"/>
              <a:t>errors in current measurements (particularly offset errors) lead to a drift in the ampere-hour </a:t>
            </a:r>
            <a:r>
              <a:rPr lang="en-US" dirty="0" smtClean="0"/>
              <a:t>integration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High precision battery testers necessary to distinguish between measurement errors and real degradation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en-US" dirty="0"/>
              <a:t>5.4	New techniques for accelerated aging tests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2" y="2235407"/>
            <a:ext cx="11435098" cy="3256044"/>
          </a:xfrm>
          <a:prstGeom prst="rect">
            <a:avLst/>
          </a:prstGeom>
        </p:spPr>
      </p:pic>
      <p:cxnSp>
        <p:nvCxnSpPr>
          <p:cNvPr id="14" name="Gerader Verbinder 13"/>
          <p:cNvCxnSpPr/>
          <p:nvPr/>
        </p:nvCxnSpPr>
        <p:spPr>
          <a:xfrm flipV="1">
            <a:off x="927102" y="3109557"/>
            <a:ext cx="2298698" cy="84266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H="1" flipV="1">
            <a:off x="2307168" y="3103038"/>
            <a:ext cx="5871632" cy="248949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pieren 15"/>
          <p:cNvGrpSpPr/>
          <p:nvPr/>
        </p:nvGrpSpPr>
        <p:grpSpPr>
          <a:xfrm>
            <a:off x="1786268" y="2353494"/>
            <a:ext cx="1992534" cy="2396307"/>
            <a:chOff x="1148196" y="2220653"/>
            <a:chExt cx="1494400" cy="1797230"/>
          </a:xfrm>
        </p:grpSpPr>
        <p:cxnSp>
          <p:nvCxnSpPr>
            <p:cNvPr id="17" name="Gerader Verbinder 16"/>
            <p:cNvCxnSpPr/>
            <p:nvPr/>
          </p:nvCxnSpPr>
          <p:spPr>
            <a:xfrm flipV="1">
              <a:off x="1879600" y="2675802"/>
              <a:ext cx="0" cy="1342081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Pfeil nach unten 17"/>
            <p:cNvSpPr/>
            <p:nvPr/>
          </p:nvSpPr>
          <p:spPr>
            <a:xfrm>
              <a:off x="1778000" y="2439097"/>
              <a:ext cx="196850" cy="243515"/>
            </a:xfrm>
            <a:prstGeom prst="downArrow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de-DE" sz="2400" dirty="0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1148196" y="2220653"/>
              <a:ext cx="1494400" cy="1930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sz="1467" b="1" dirty="0" smtClean="0">
                  <a:solidFill>
                    <a:srgbClr val="FF0000"/>
                  </a:solidFill>
                </a:rPr>
                <a:t>Change of test channel</a:t>
              </a:r>
              <a:endParaRPr lang="en-US" sz="1467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Textfeld 19"/>
          <p:cNvSpPr txBox="1"/>
          <p:nvPr/>
        </p:nvSpPr>
        <p:spPr>
          <a:xfrm>
            <a:off x="3225800" y="2066641"/>
            <a:ext cx="3677289" cy="2494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467" b="1" dirty="0" smtClean="0"/>
              <a:t>Typical </a:t>
            </a:r>
            <a:r>
              <a:rPr lang="en-US" sz="1467" b="1" dirty="0"/>
              <a:t>results of a standard battery tester</a:t>
            </a:r>
          </a:p>
        </p:txBody>
      </p:sp>
    </p:spTree>
    <p:extLst>
      <p:ext uri="{BB962C8B-B14F-4D97-AF65-F5344CB8AC3E}">
        <p14:creationId xmlns:p14="http://schemas.microsoft.com/office/powerpoint/2010/main" val="342645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de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119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High </a:t>
            </a:r>
            <a:r>
              <a:rPr lang="en-US" dirty="0"/>
              <a:t>Precision </a:t>
            </a:r>
            <a:r>
              <a:rPr lang="en-US" dirty="0" smtClean="0"/>
              <a:t>Coulometry – Example</a:t>
            </a:r>
          </a:p>
          <a:p>
            <a:pPr marL="0" indent="0">
              <a:buNone/>
            </a:pPr>
            <a:r>
              <a:rPr lang="en-US" dirty="0" smtClean="0"/>
              <a:t>Experimental study of fast charging protocols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Results</a:t>
            </a:r>
            <a:r>
              <a:rPr lang="en-US" dirty="0"/>
              <a:t>:</a:t>
            </a:r>
          </a:p>
          <a:p>
            <a:pPr lvl="1"/>
            <a:r>
              <a:rPr lang="en-US" dirty="0" smtClean="0"/>
              <a:t>Dominant discharging end point slippages reveal lithium plating as major degradation mechanism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Boost charging and tuning the boost interval can reduce the capacity fade; </a:t>
            </a:r>
            <a:r>
              <a:rPr lang="en-US" dirty="0">
                <a:solidFill>
                  <a:prstClr val="black"/>
                </a:solidFill>
              </a:rPr>
              <a:t>however, fast charging remains </a:t>
            </a:r>
            <a:r>
              <a:rPr lang="en-US" dirty="0" smtClean="0">
                <a:solidFill>
                  <a:prstClr val="black"/>
                </a:solidFill>
              </a:rPr>
              <a:t>stressful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en-US" dirty="0"/>
              <a:t>5.4	New techniques for accelerated aging tests</a:t>
            </a: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1"/>
          <a:stretch/>
        </p:blipFill>
        <p:spPr>
          <a:xfrm>
            <a:off x="268894" y="2099649"/>
            <a:ext cx="6715457" cy="312171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985" y="1972282"/>
            <a:ext cx="4871649" cy="3159990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9653930" y="2510999"/>
            <a:ext cx="1644681" cy="23807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charging end points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9653930" y="3576796"/>
            <a:ext cx="1883529" cy="23807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discharging end points</a:t>
            </a:r>
          </a:p>
        </p:txBody>
      </p:sp>
      <p:pic>
        <p:nvPicPr>
          <p:cNvPr id="26" name="Picture 3" descr="D:\Bilder Batterien\gut\bearbeitet\_DSC1620a_1.png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>
            <a:off x="10886712" y="1285399"/>
            <a:ext cx="938962" cy="427673"/>
          </a:xfrm>
          <a:prstGeom prst="rect">
            <a:avLst/>
          </a:prstGeom>
          <a:noFill/>
        </p:spPr>
      </p:pic>
      <p:sp>
        <p:nvSpPr>
          <p:cNvPr id="27" name="Textfeld 26"/>
          <p:cNvSpPr txBox="1"/>
          <p:nvPr/>
        </p:nvSpPr>
        <p:spPr>
          <a:xfrm>
            <a:off x="10908958" y="1730412"/>
            <a:ext cx="867225" cy="2040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200" dirty="0">
                <a:latin typeface="+mn-lt"/>
              </a:rPr>
              <a:t>NCA, 3.4 Ah</a:t>
            </a:r>
          </a:p>
        </p:txBody>
      </p:sp>
    </p:spTree>
    <p:extLst>
      <p:ext uri="{BB962C8B-B14F-4D97-AF65-F5344CB8AC3E}">
        <p14:creationId xmlns:p14="http://schemas.microsoft.com/office/powerpoint/2010/main" val="224991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Criteria for electrode material selection </a:t>
            </a:r>
          </a:p>
          <a:p>
            <a:pPr lvl="1"/>
            <a:r>
              <a:rPr lang="en-US" dirty="0"/>
              <a:t>High specific capacities</a:t>
            </a:r>
          </a:p>
          <a:p>
            <a:pPr lvl="1"/>
            <a:r>
              <a:rPr lang="en-US" dirty="0"/>
              <a:t>Large potential difference between both electrodes</a:t>
            </a:r>
          </a:p>
          <a:p>
            <a:pPr lvl="1"/>
            <a:r>
              <a:rPr lang="en-US" dirty="0"/>
              <a:t>Large active surface area for high current rates</a:t>
            </a:r>
          </a:p>
          <a:p>
            <a:pPr lvl="1"/>
            <a:r>
              <a:rPr lang="en-US" dirty="0"/>
              <a:t>Long-term stability</a:t>
            </a:r>
          </a:p>
          <a:p>
            <a:r>
              <a:rPr lang="en-US" dirty="0"/>
              <a:t>Graphite (C</a:t>
            </a:r>
            <a:r>
              <a:rPr lang="en-US" baseline="-25000" dirty="0"/>
              <a:t>6</a:t>
            </a:r>
            <a:r>
              <a:rPr lang="en-US" dirty="0"/>
              <a:t>) is the standard anode material for lithium-ion batteries</a:t>
            </a:r>
            <a:endParaRPr lang="en-US" sz="1600" dirty="0"/>
          </a:p>
          <a:p>
            <a:r>
              <a:rPr lang="en-US" sz="1800" dirty="0"/>
              <a:t>Various cathode materials are used in state-of-the-art lithium-ion batteries</a:t>
            </a:r>
          </a:p>
          <a:p>
            <a:pPr lvl="1"/>
            <a:r>
              <a:rPr lang="en-US" sz="1600" dirty="0"/>
              <a:t>Lithium cobalt oxide (LCO)</a:t>
            </a:r>
          </a:p>
          <a:p>
            <a:pPr lvl="1"/>
            <a:r>
              <a:rPr lang="en-US" sz="1600" dirty="0"/>
              <a:t>Lithium manganese spinel (LMO)</a:t>
            </a:r>
          </a:p>
          <a:p>
            <a:pPr lvl="1"/>
            <a:r>
              <a:rPr lang="en-US" sz="1600" dirty="0"/>
              <a:t>Lithium nickel cobalt aluminum oxide (NCA)</a:t>
            </a:r>
          </a:p>
          <a:p>
            <a:pPr lvl="1"/>
            <a:r>
              <a:rPr lang="en-US" sz="1600" dirty="0"/>
              <a:t>Lithium nickel manganese cobalt oxide (NMC)</a:t>
            </a:r>
          </a:p>
          <a:p>
            <a:pPr lvl="1"/>
            <a:r>
              <a:rPr lang="en-US" sz="1600" dirty="0"/>
              <a:t>Lithium iron phosphate (LFP)</a:t>
            </a:r>
            <a:endParaRPr lang="en-US" dirty="0"/>
          </a:p>
          <a:p>
            <a:r>
              <a:rPr lang="en-US" dirty="0"/>
              <a:t>Typical operating voltage range: 2.7 – 4.2 V</a:t>
            </a:r>
          </a:p>
          <a:p>
            <a:endParaRPr lang="en-US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de-DE"/>
              <a:t>1.4  </a:t>
            </a:r>
            <a:r>
              <a:rPr lang="en-US"/>
              <a:t>State-of-the-art lithium-ion battery materials</a:t>
            </a:r>
            <a:endParaRPr lang="en-US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8" r="6089"/>
          <a:stretch/>
        </p:blipFill>
        <p:spPr>
          <a:xfrm>
            <a:off x="724614" y="3806823"/>
            <a:ext cx="4603927" cy="220160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724614" y="3596042"/>
            <a:ext cx="5027302" cy="215444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sz="1400" b="1" dirty="0"/>
              <a:t>Voltage Curves of Various Cathode Materials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36000" y="6011199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2"/>
                </a:solidFill>
              </a:rPr>
              <a:t>[</a:t>
            </a:r>
            <a:r>
              <a:rPr lang="de-DE" sz="1200" dirty="0">
                <a:solidFill>
                  <a:schemeClr val="bg2"/>
                </a:solidFill>
              </a:rPr>
              <a:t>NIT]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12</a:t>
            </a:fld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0" y="1464939"/>
            <a:ext cx="5315143" cy="1868046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763360" y="1355179"/>
            <a:ext cx="5027302" cy="215444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sz="1400" b="1" dirty="0"/>
              <a:t>Voltage Curve of Graphite Anode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93601" y="3018177"/>
            <a:ext cx="5027302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sz="1400" dirty="0" smtClean="0"/>
              <a:t>Specific Capacity (mAh/g)</a:t>
            </a:r>
            <a:endParaRPr lang="en-US" sz="1400" baseline="30000" dirty="0"/>
          </a:p>
        </p:txBody>
      </p:sp>
      <p:sp>
        <p:nvSpPr>
          <p:cNvPr id="16" name="Textfeld 15"/>
          <p:cNvSpPr txBox="1"/>
          <p:nvPr/>
        </p:nvSpPr>
        <p:spPr>
          <a:xfrm>
            <a:off x="825323" y="5809697"/>
            <a:ext cx="5027302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sz="1400" dirty="0" smtClean="0"/>
              <a:t>Specific Capacity (mAh/g)</a:t>
            </a:r>
            <a:endParaRPr lang="en-US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80445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3F8B86C-21BE-494B-9772-6D72700E1C1A}" type="slidenum">
              <a:rPr lang="de-DE" smtClean="0"/>
              <a:pPr/>
              <a:t>120</a:t>
            </a:fld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3"/>
          </p:nvPr>
        </p:nvSpPr>
        <p:spPr>
          <a:xfrm>
            <a:off x="7371088" y="1259999"/>
            <a:ext cx="4484912" cy="5040000"/>
          </a:xfrm>
        </p:spPr>
        <p:txBody>
          <a:bodyPr/>
          <a:lstStyle/>
          <a:p>
            <a:r>
              <a:rPr lang="en-US" dirty="0" smtClean="0"/>
              <a:t>Products</a:t>
            </a:r>
          </a:p>
          <a:p>
            <a:pPr lvl="1"/>
            <a:r>
              <a:rPr lang="en-US" dirty="0" smtClean="0"/>
              <a:t>Laboratory battery test systems,</a:t>
            </a:r>
            <a:br>
              <a:rPr lang="en-US" dirty="0" smtClean="0"/>
            </a:br>
            <a:r>
              <a:rPr lang="en-US" dirty="0" smtClean="0"/>
              <a:t>optimized for different battery sizes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Fields of application</a:t>
            </a:r>
          </a:p>
          <a:p>
            <a:pPr lvl="1"/>
            <a:r>
              <a:rPr lang="en-US" dirty="0" smtClean="0"/>
              <a:t>Accelerated degradation testing</a:t>
            </a:r>
          </a:p>
          <a:p>
            <a:pPr lvl="1"/>
            <a:r>
              <a:rPr lang="en-US" dirty="0" smtClean="0"/>
              <a:t>Parameterization of battery aging models</a:t>
            </a:r>
          </a:p>
          <a:p>
            <a:pPr lvl="1"/>
            <a:r>
              <a:rPr lang="en-US" dirty="0" smtClean="0"/>
              <a:t>Development of lifetime-optimized </a:t>
            </a:r>
            <a:br>
              <a:rPr lang="en-US" dirty="0" smtClean="0"/>
            </a:br>
            <a:r>
              <a:rPr lang="en-US" dirty="0" smtClean="0"/>
              <a:t>fast charging protocols</a:t>
            </a:r>
          </a:p>
          <a:p>
            <a:pPr lvl="1"/>
            <a:r>
              <a:rPr lang="en-US" dirty="0" smtClean="0"/>
              <a:t>Examination of new battery materials and electrolyte compositions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Spin-off Battery Dynamics GmbH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5.3	Modern methods for battery diagnostics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87" y="1646214"/>
            <a:ext cx="6401355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9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7063" indent="-627063">
              <a:buNone/>
            </a:pPr>
            <a:r>
              <a:rPr lang="de-DE" sz="1400" dirty="0" smtClean="0"/>
              <a:t>[BIR]	C. </a:t>
            </a:r>
            <a:r>
              <a:rPr lang="de-DE" sz="1400" dirty="0" err="1" smtClean="0"/>
              <a:t>Birkl</a:t>
            </a:r>
            <a:r>
              <a:rPr lang="de-DE" sz="1400" dirty="0"/>
              <a:t>: </a:t>
            </a:r>
            <a:r>
              <a:rPr lang="de-DE" sz="1400" dirty="0" smtClean="0"/>
              <a:t>Degradation </a:t>
            </a:r>
            <a:r>
              <a:rPr lang="de-DE" sz="1400" dirty="0" err="1"/>
              <a:t>diagnostics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lithium</a:t>
            </a:r>
            <a:r>
              <a:rPr lang="de-DE" sz="1400" dirty="0"/>
              <a:t> </a:t>
            </a:r>
            <a:r>
              <a:rPr lang="de-DE" sz="1400" dirty="0" err="1"/>
              <a:t>ion</a:t>
            </a:r>
            <a:r>
              <a:rPr lang="de-DE" sz="1400" dirty="0"/>
              <a:t> </a:t>
            </a:r>
            <a:r>
              <a:rPr lang="de-DE" sz="1400" dirty="0" err="1"/>
              <a:t>cells</a:t>
            </a:r>
            <a:r>
              <a:rPr lang="de-DE" sz="1400" dirty="0"/>
              <a:t>, </a:t>
            </a:r>
            <a:r>
              <a:rPr lang="en-US" sz="1400" dirty="0"/>
              <a:t>Journal of Power Sources 341 (2017) </a:t>
            </a:r>
            <a:r>
              <a:rPr lang="en-US" sz="1400" dirty="0" smtClean="0"/>
              <a:t>373-386</a:t>
            </a:r>
          </a:p>
          <a:p>
            <a:pPr marL="627063" indent="-627063">
              <a:buNone/>
            </a:pPr>
            <a:r>
              <a:rPr lang="en-US" sz="1400" dirty="0" smtClean="0"/>
              <a:t>[BUC]	</a:t>
            </a:r>
            <a:r>
              <a:rPr lang="de-DE" sz="1400" dirty="0"/>
              <a:t>I. </a:t>
            </a:r>
            <a:r>
              <a:rPr lang="de-DE" sz="1400" dirty="0" smtClean="0"/>
              <a:t>Buchberger</a:t>
            </a:r>
            <a:r>
              <a:rPr lang="de-DE" sz="1400" dirty="0"/>
              <a:t> </a:t>
            </a:r>
            <a:r>
              <a:rPr lang="de-DE" sz="1400" dirty="0" smtClean="0"/>
              <a:t>et al.: </a:t>
            </a:r>
            <a:r>
              <a:rPr lang="de-DE" sz="1400" dirty="0" err="1"/>
              <a:t>Aging</a:t>
            </a:r>
            <a:r>
              <a:rPr lang="de-DE" sz="1400" dirty="0"/>
              <a:t> Analysis </a:t>
            </a:r>
            <a:r>
              <a:rPr lang="de-DE" sz="1400" dirty="0" err="1"/>
              <a:t>of</a:t>
            </a:r>
            <a:r>
              <a:rPr lang="de-DE" sz="1400" dirty="0"/>
              <a:t> Graphite/</a:t>
            </a:r>
            <a:r>
              <a:rPr lang="de-DE" sz="1400" dirty="0" err="1"/>
              <a:t>LiNi</a:t>
            </a:r>
            <a:r>
              <a:rPr lang="de-DE" sz="1400" dirty="0"/>
              <a:t> 1/3 </a:t>
            </a:r>
            <a:r>
              <a:rPr lang="de-DE" sz="1400" dirty="0" err="1"/>
              <a:t>Mn</a:t>
            </a:r>
            <a:r>
              <a:rPr lang="de-DE" sz="1400" dirty="0"/>
              <a:t> 1/3 Co 1/3 O 2 Cells </a:t>
            </a:r>
            <a:r>
              <a:rPr lang="de-DE" sz="1400" dirty="0" err="1"/>
              <a:t>Using</a:t>
            </a:r>
            <a:r>
              <a:rPr lang="de-DE" sz="1400" dirty="0"/>
              <a:t> XRD, PGAA, </a:t>
            </a:r>
            <a:r>
              <a:rPr lang="de-DE" sz="1400" dirty="0" err="1"/>
              <a:t>and</a:t>
            </a:r>
            <a:r>
              <a:rPr lang="de-DE" sz="1400" dirty="0"/>
              <a:t> AC </a:t>
            </a:r>
            <a:r>
              <a:rPr lang="de-DE" sz="1400" dirty="0" err="1"/>
              <a:t>Impedance</a:t>
            </a:r>
            <a:r>
              <a:rPr lang="de-DE" sz="1400" dirty="0"/>
              <a:t>, J. </a:t>
            </a:r>
            <a:r>
              <a:rPr lang="de-DE" sz="1400" dirty="0" err="1"/>
              <a:t>Electrochem</a:t>
            </a:r>
            <a:r>
              <a:rPr lang="de-DE" sz="1400" dirty="0"/>
              <a:t>. </a:t>
            </a:r>
            <a:r>
              <a:rPr lang="de-DE" sz="1400" dirty="0" err="1"/>
              <a:t>Soc.</a:t>
            </a:r>
            <a:r>
              <a:rPr lang="de-DE" sz="1400" dirty="0"/>
              <a:t> 162 (14) (2015) A2737-A2746.</a:t>
            </a:r>
          </a:p>
          <a:p>
            <a:pPr marL="627063" indent="-627063">
              <a:buNone/>
            </a:pPr>
            <a:r>
              <a:rPr lang="de-DE" sz="1400" dirty="0" smtClean="0"/>
              <a:t>[</a:t>
            </a:r>
            <a:r>
              <a:rPr lang="de-DE" sz="1400" dirty="0"/>
              <a:t>DOU]	</a:t>
            </a:r>
            <a:r>
              <a:rPr lang="en-US" sz="1400" dirty="0"/>
              <a:t>D.H. Doughty, A.A. </a:t>
            </a:r>
            <a:r>
              <a:rPr lang="en-US" sz="1400" dirty="0" err="1"/>
              <a:t>Pesaran</a:t>
            </a:r>
            <a:r>
              <a:rPr lang="en-US" sz="1400" dirty="0"/>
              <a:t>: Vehicle Battery Safety Roadmap Guidance, NREL Report, </a:t>
            </a:r>
            <a:r>
              <a:rPr lang="en-US" sz="1400" dirty="0" smtClean="0"/>
              <a:t>2012</a:t>
            </a:r>
          </a:p>
          <a:p>
            <a:pPr marL="627063" indent="-627063">
              <a:buNone/>
            </a:pPr>
            <a:r>
              <a:rPr lang="en-US" sz="1400" dirty="0" smtClean="0"/>
              <a:t>[GAL]	</a:t>
            </a:r>
            <a:r>
              <a:rPr lang="de-DE" sz="1400" dirty="0"/>
              <a:t>K.G. </a:t>
            </a:r>
            <a:r>
              <a:rPr lang="de-DE" sz="1400" dirty="0" smtClean="0"/>
              <a:t>Gallagher et al.: </a:t>
            </a:r>
            <a:r>
              <a:rPr lang="de-DE" sz="1400" dirty="0" err="1" smtClean="0"/>
              <a:t>Optimizing</a:t>
            </a:r>
            <a:r>
              <a:rPr lang="de-DE" sz="1400" dirty="0" smtClean="0"/>
              <a:t> </a:t>
            </a:r>
            <a:r>
              <a:rPr lang="de-DE" sz="1400" dirty="0"/>
              <a:t>Areal </a:t>
            </a:r>
            <a:r>
              <a:rPr lang="de-DE" sz="1400" dirty="0" err="1"/>
              <a:t>Capacities</a:t>
            </a:r>
            <a:r>
              <a:rPr lang="de-DE" sz="1400" dirty="0"/>
              <a:t> </a:t>
            </a:r>
            <a:r>
              <a:rPr lang="de-DE" sz="1400" dirty="0" err="1"/>
              <a:t>through</a:t>
            </a:r>
            <a:r>
              <a:rPr lang="de-DE" sz="1400" dirty="0"/>
              <a:t> Understanding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Limitations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Lithium-Ion </a:t>
            </a:r>
            <a:r>
              <a:rPr lang="de-DE" sz="1400" dirty="0" err="1"/>
              <a:t>Electrodes</a:t>
            </a:r>
            <a:r>
              <a:rPr lang="de-DE" sz="1400" dirty="0"/>
              <a:t>, J. </a:t>
            </a:r>
            <a:r>
              <a:rPr lang="de-DE" sz="1400" dirty="0" err="1"/>
              <a:t>Electrochem</a:t>
            </a:r>
            <a:r>
              <a:rPr lang="de-DE" sz="1400" dirty="0"/>
              <a:t>. </a:t>
            </a:r>
            <a:r>
              <a:rPr lang="de-DE" sz="1400" dirty="0" err="1"/>
              <a:t>Soc.</a:t>
            </a:r>
            <a:r>
              <a:rPr lang="de-DE" sz="1400" dirty="0"/>
              <a:t> 163 (2) (2015) </a:t>
            </a:r>
            <a:r>
              <a:rPr lang="de-DE" sz="1400" dirty="0" smtClean="0"/>
              <a:t>A138-A149</a:t>
            </a:r>
            <a:endParaRPr lang="en-US" sz="1400" dirty="0" smtClean="0"/>
          </a:p>
          <a:p>
            <a:pPr marL="627063" indent="-627063">
              <a:buNone/>
            </a:pPr>
            <a:r>
              <a:rPr lang="en-US" sz="1400" dirty="0" smtClean="0"/>
              <a:t>[JOS]	</a:t>
            </a:r>
            <a:r>
              <a:rPr lang="en-US" sz="1400" dirty="0"/>
              <a:t>T. </a:t>
            </a:r>
            <a:r>
              <a:rPr lang="en-US" sz="1400" dirty="0" smtClean="0"/>
              <a:t>Joshi et al.: </a:t>
            </a:r>
            <a:r>
              <a:rPr lang="en-US" sz="1400" dirty="0"/>
              <a:t>Effects of Dissolved Transition Metals on the Electrochemical Performance and SEI Growth in Lithium-Ion Batteries, Journal of the Electrochemical Society 161 (12) (2014) </a:t>
            </a:r>
            <a:r>
              <a:rPr lang="en-US" sz="1400" dirty="0" smtClean="0"/>
              <a:t>A1915-A1921</a:t>
            </a:r>
            <a:endParaRPr lang="en-US" sz="1400" dirty="0"/>
          </a:p>
          <a:p>
            <a:pPr marL="627063" indent="-627063">
              <a:buNone/>
            </a:pPr>
            <a:r>
              <a:rPr lang="en-US" sz="1400" dirty="0"/>
              <a:t>[LEG]	N. </a:t>
            </a:r>
            <a:r>
              <a:rPr lang="en-US" sz="1400" dirty="0" smtClean="0"/>
              <a:t>Legrand et al.: </a:t>
            </a:r>
            <a:r>
              <a:rPr lang="en-US" sz="1400" dirty="0"/>
              <a:t>Physical characterization of the charging process of a Li-ion battery and prediction of Li plating by electrochemical modelling, Journal of Power Sources 245 (2014) </a:t>
            </a:r>
            <a:r>
              <a:rPr lang="en-US" sz="1400" dirty="0" smtClean="0"/>
              <a:t>208–216</a:t>
            </a:r>
            <a:endParaRPr lang="en-US" sz="1400" dirty="0"/>
          </a:p>
          <a:p>
            <a:pPr marL="627063" indent="-627063">
              <a:buNone/>
            </a:pPr>
            <a:r>
              <a:rPr lang="de-DE" sz="1400" dirty="0" smtClean="0"/>
              <a:t>[</a:t>
            </a:r>
            <a:r>
              <a:rPr lang="de-DE" sz="1400" dirty="0"/>
              <a:t>MÄH]	J. Mähliß: Lithium-Ionen-Batterietechnologie, </a:t>
            </a:r>
            <a:r>
              <a:rPr lang="de-DE" sz="1400" dirty="0" err="1"/>
              <a:t>Battery</a:t>
            </a:r>
            <a:r>
              <a:rPr lang="de-DE" sz="1400" dirty="0"/>
              <a:t> </a:t>
            </a:r>
            <a:r>
              <a:rPr lang="de-DE" sz="1400" dirty="0" err="1"/>
              <a:t>Experts</a:t>
            </a:r>
            <a:r>
              <a:rPr lang="de-DE" sz="1400" dirty="0"/>
              <a:t> Forum, </a:t>
            </a:r>
            <a:r>
              <a:rPr lang="de-DE" sz="1400" dirty="0" smtClean="0"/>
              <a:t>2017</a:t>
            </a:r>
          </a:p>
          <a:p>
            <a:pPr marL="627063" indent="-627063">
              <a:buNone/>
            </a:pPr>
            <a:r>
              <a:rPr lang="de-DE" sz="1400" dirty="0" smtClean="0"/>
              <a:t>[NES]	</a:t>
            </a:r>
            <a:r>
              <a:rPr lang="en-US" sz="1400" dirty="0"/>
              <a:t>T. </a:t>
            </a:r>
            <a:r>
              <a:rPr lang="en-US" sz="1400" dirty="0" err="1"/>
              <a:t>Nestler</a:t>
            </a:r>
            <a:r>
              <a:rPr lang="en-US" sz="1400" dirty="0"/>
              <a:t> et al</a:t>
            </a:r>
            <a:r>
              <a:rPr lang="en-US" sz="1400" dirty="0" smtClean="0"/>
              <a:t>.: </a:t>
            </a:r>
            <a:r>
              <a:rPr lang="en-US" sz="1400" dirty="0"/>
              <a:t>Separators - Technology review: Ceramic based separators for secondary batteries, AIP Conf. Proc. 1597, </a:t>
            </a:r>
            <a:r>
              <a:rPr lang="en-US" sz="1400" dirty="0" smtClean="0"/>
              <a:t>155-184</a:t>
            </a:r>
          </a:p>
          <a:p>
            <a:pPr marL="627063" indent="-627063">
              <a:buNone/>
            </a:pPr>
            <a:r>
              <a:rPr lang="de-DE" sz="1400" dirty="0" smtClean="0"/>
              <a:t>[</a:t>
            </a:r>
            <a:r>
              <a:rPr lang="de-DE" sz="1400" dirty="0"/>
              <a:t>NIT]	N. </a:t>
            </a:r>
            <a:r>
              <a:rPr lang="de-DE" sz="1400" dirty="0" err="1"/>
              <a:t>Nitta</a:t>
            </a:r>
            <a:r>
              <a:rPr lang="de-DE" sz="1400" dirty="0"/>
              <a:t>: Li-</a:t>
            </a:r>
            <a:r>
              <a:rPr lang="de-DE" sz="1400" dirty="0" err="1"/>
              <a:t>ion</a:t>
            </a:r>
            <a:r>
              <a:rPr lang="de-DE" sz="1400" dirty="0"/>
              <a:t> </a:t>
            </a:r>
            <a:r>
              <a:rPr lang="de-DE" sz="1400" dirty="0" err="1"/>
              <a:t>battery</a:t>
            </a:r>
            <a:r>
              <a:rPr lang="de-DE" sz="1400" dirty="0"/>
              <a:t> </a:t>
            </a:r>
            <a:r>
              <a:rPr lang="de-DE" sz="1400" dirty="0" err="1"/>
              <a:t>materials</a:t>
            </a:r>
            <a:r>
              <a:rPr lang="de-DE" sz="1400" dirty="0"/>
              <a:t>: </a:t>
            </a:r>
            <a:r>
              <a:rPr lang="de-DE" sz="1400" dirty="0" err="1"/>
              <a:t>present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future</a:t>
            </a:r>
            <a:r>
              <a:rPr lang="de-DE" sz="1400" dirty="0"/>
              <a:t>, Materials Today Vol. 18, </a:t>
            </a:r>
            <a:r>
              <a:rPr lang="de-DE" sz="1400" dirty="0" smtClean="0"/>
              <a:t>p. 252</a:t>
            </a:r>
          </a:p>
          <a:p>
            <a:pPr marL="627063" indent="-627063">
              <a:buNone/>
            </a:pPr>
            <a:r>
              <a:rPr lang="de-DE" sz="1400" dirty="0"/>
              <a:t>[NOH]	</a:t>
            </a:r>
            <a:r>
              <a:rPr lang="en-US" sz="1400" dirty="0"/>
              <a:t>H.-J. Noh et al.: Journal of Power Sources 233 (2013), </a:t>
            </a:r>
            <a:r>
              <a:rPr lang="en-US" sz="1400" dirty="0" smtClean="0"/>
              <a:t>121-130</a:t>
            </a:r>
          </a:p>
          <a:p>
            <a:pPr marL="627063" indent="-627063">
              <a:buNone/>
            </a:pPr>
            <a:r>
              <a:rPr lang="en-US" sz="1400" dirty="0" smtClean="0"/>
              <a:t>[PRO]	W. </a:t>
            </a:r>
            <a:r>
              <a:rPr lang="en-US" sz="1400" dirty="0" err="1" smtClean="0"/>
              <a:t>Prochazka</a:t>
            </a:r>
            <a:r>
              <a:rPr lang="en-US" sz="1400" dirty="0" smtClean="0"/>
              <a:t> et </a:t>
            </a:r>
            <a:r>
              <a:rPr lang="en-US" sz="1400" dirty="0"/>
              <a:t>al.: Design-of-Experiment and Statistical Modeling of a Large </a:t>
            </a:r>
            <a:r>
              <a:rPr lang="en-US" sz="1400" dirty="0" smtClean="0"/>
              <a:t>Scale Aging </a:t>
            </a:r>
            <a:r>
              <a:rPr lang="en-US" sz="1400" dirty="0"/>
              <a:t>Experiment for Two Popular Lithium Ion Cell Chemistries, Journal of The Electrochemical Society, 160 </a:t>
            </a:r>
            <a:r>
              <a:rPr lang="en-US" sz="1400" dirty="0" smtClean="0"/>
              <a:t>A1039-A1051 </a:t>
            </a:r>
            <a:r>
              <a:rPr lang="en-US" sz="1400" dirty="0"/>
              <a:t>(2013)</a:t>
            </a:r>
            <a:endParaRPr lang="en-US" sz="1400" dirty="0" smtClean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References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647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7063" indent="-627063">
              <a:buNone/>
            </a:pPr>
            <a:r>
              <a:rPr lang="en-US" sz="1400" dirty="0" smtClean="0"/>
              <a:t>[SET]	</a:t>
            </a:r>
            <a:r>
              <a:rPr lang="de-DE" sz="1400" dirty="0"/>
              <a:t>V.A. </a:t>
            </a:r>
            <a:r>
              <a:rPr lang="de-DE" sz="1400" dirty="0" err="1" smtClean="0"/>
              <a:t>Sethuraman</a:t>
            </a:r>
            <a:r>
              <a:rPr lang="de-DE" sz="1400" dirty="0" smtClean="0"/>
              <a:t> et al.: </a:t>
            </a:r>
            <a:r>
              <a:rPr lang="de-DE" sz="1400" dirty="0"/>
              <a:t>Surface </a:t>
            </a:r>
            <a:r>
              <a:rPr lang="de-DE" sz="1400" dirty="0" err="1"/>
              <a:t>structural</a:t>
            </a:r>
            <a:r>
              <a:rPr lang="de-DE" sz="1400" dirty="0"/>
              <a:t> </a:t>
            </a:r>
            <a:r>
              <a:rPr lang="de-DE" sz="1400" dirty="0" err="1"/>
              <a:t>disordering</a:t>
            </a:r>
            <a:r>
              <a:rPr lang="de-DE" sz="1400" dirty="0"/>
              <a:t> in </a:t>
            </a:r>
            <a:r>
              <a:rPr lang="de-DE" sz="1400" dirty="0" err="1"/>
              <a:t>graphite</a:t>
            </a:r>
            <a:r>
              <a:rPr lang="de-DE" sz="1400" dirty="0"/>
              <a:t> upon </a:t>
            </a:r>
            <a:r>
              <a:rPr lang="de-DE" sz="1400" dirty="0" err="1"/>
              <a:t>lithium</a:t>
            </a:r>
            <a:r>
              <a:rPr lang="de-DE" sz="1400" dirty="0"/>
              <a:t> </a:t>
            </a:r>
            <a:r>
              <a:rPr lang="de-DE" sz="1400" dirty="0" err="1"/>
              <a:t>intercalation</a:t>
            </a:r>
            <a:r>
              <a:rPr lang="de-DE" sz="1400" dirty="0"/>
              <a:t>/deintercalation, Journal </a:t>
            </a:r>
            <a:r>
              <a:rPr lang="de-DE" sz="1400" dirty="0" err="1"/>
              <a:t>of</a:t>
            </a:r>
            <a:r>
              <a:rPr lang="de-DE" sz="1400" dirty="0"/>
              <a:t> Power </a:t>
            </a:r>
            <a:r>
              <a:rPr lang="de-DE" sz="1400" dirty="0" err="1"/>
              <a:t>Sources</a:t>
            </a:r>
            <a:r>
              <a:rPr lang="de-DE" sz="1400" dirty="0"/>
              <a:t> 195 (11) (2010) 3655–3660.</a:t>
            </a:r>
          </a:p>
          <a:p>
            <a:pPr marL="627063" indent="-627063">
              <a:buNone/>
            </a:pPr>
            <a:r>
              <a:rPr lang="de-DE" sz="1400" dirty="0" smtClean="0"/>
              <a:t>[</a:t>
            </a:r>
            <a:r>
              <a:rPr lang="de-DE" sz="1400" dirty="0"/>
              <a:t>TAR]	J.M. </a:t>
            </a:r>
            <a:r>
              <a:rPr lang="de-DE" sz="1400" dirty="0" err="1"/>
              <a:t>Tarascon</a:t>
            </a:r>
            <a:r>
              <a:rPr lang="de-DE" sz="1400" dirty="0"/>
              <a:t>, M. Armand: </a:t>
            </a:r>
            <a:r>
              <a:rPr lang="de-DE" sz="1400" dirty="0" err="1"/>
              <a:t>Issues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challenges</a:t>
            </a:r>
            <a:r>
              <a:rPr lang="de-DE" sz="1400" dirty="0"/>
              <a:t> </a:t>
            </a:r>
            <a:r>
              <a:rPr lang="de-DE" sz="1400" dirty="0" err="1"/>
              <a:t>facing</a:t>
            </a:r>
            <a:r>
              <a:rPr lang="de-DE" sz="1400" dirty="0"/>
              <a:t> </a:t>
            </a:r>
            <a:r>
              <a:rPr lang="de-DE" sz="1400" dirty="0" err="1"/>
              <a:t>rechargable</a:t>
            </a:r>
            <a:r>
              <a:rPr lang="de-DE" sz="1400" dirty="0"/>
              <a:t> </a:t>
            </a:r>
            <a:r>
              <a:rPr lang="de-DE" sz="1400" dirty="0" err="1"/>
              <a:t>lihtium</a:t>
            </a:r>
            <a:r>
              <a:rPr lang="de-DE" sz="1400" dirty="0"/>
              <a:t> </a:t>
            </a:r>
            <a:r>
              <a:rPr lang="de-DE" sz="1400" dirty="0" err="1"/>
              <a:t>batteries</a:t>
            </a:r>
            <a:r>
              <a:rPr lang="de-DE" sz="1400" dirty="0"/>
              <a:t>, Nature Vol. 414, </a:t>
            </a:r>
            <a:r>
              <a:rPr lang="de-DE" sz="1400" dirty="0" smtClean="0"/>
              <a:t>p. 361</a:t>
            </a:r>
          </a:p>
          <a:p>
            <a:pPr marL="627063" indent="-627063">
              <a:buNone/>
            </a:pPr>
            <a:r>
              <a:rPr lang="de-DE" sz="1400" dirty="0" smtClean="0"/>
              <a:t>[TIE]</a:t>
            </a:r>
            <a:r>
              <a:rPr lang="de-DE" sz="1400" dirty="0"/>
              <a:t>	</a:t>
            </a:r>
            <a:r>
              <a:rPr lang="de-DE" sz="1400" dirty="0" smtClean="0"/>
              <a:t>F</a:t>
            </a:r>
            <a:r>
              <a:rPr lang="de-DE" sz="1400" dirty="0"/>
              <a:t>. Tietz, </a:t>
            </a:r>
            <a:r>
              <a:rPr lang="de-DE" sz="1400" dirty="0" err="1"/>
              <a:t>Oxidische</a:t>
            </a:r>
            <a:r>
              <a:rPr lang="de-DE" sz="1400" dirty="0"/>
              <a:t> Festkörperelektrolyte in Batterien, Batterieforum Deutschland, </a:t>
            </a:r>
            <a:r>
              <a:rPr lang="de-DE" sz="1400" dirty="0" err="1" smtClean="0"/>
              <a:t>January</a:t>
            </a:r>
            <a:r>
              <a:rPr lang="de-DE" sz="1400" dirty="0" smtClean="0"/>
              <a:t> 2018</a:t>
            </a:r>
            <a:endParaRPr lang="de-DE" sz="1400" dirty="0"/>
          </a:p>
          <a:p>
            <a:pPr marL="627063" indent="-627063">
              <a:buNone/>
            </a:pPr>
            <a:r>
              <a:rPr lang="de-DE" sz="1400" dirty="0"/>
              <a:t>[UMI]	S. </a:t>
            </a:r>
            <a:r>
              <a:rPr lang="de-DE" sz="1400" dirty="0" err="1"/>
              <a:t>Levasseur</a:t>
            </a:r>
            <a:r>
              <a:rPr lang="de-DE" sz="1400" dirty="0"/>
              <a:t> (</a:t>
            </a:r>
            <a:r>
              <a:rPr lang="de-DE" sz="1400" dirty="0" err="1"/>
              <a:t>Umicore</a:t>
            </a:r>
            <a:r>
              <a:rPr lang="de-DE" sz="1400" dirty="0"/>
              <a:t>): </a:t>
            </a:r>
            <a:r>
              <a:rPr lang="de-DE" sz="1400" dirty="0" err="1"/>
              <a:t>Insights</a:t>
            </a:r>
            <a:r>
              <a:rPr lang="de-DE" sz="1400" dirty="0"/>
              <a:t> </a:t>
            </a:r>
            <a:r>
              <a:rPr lang="de-DE" sz="1400" dirty="0" err="1"/>
              <a:t>into</a:t>
            </a:r>
            <a:r>
              <a:rPr lang="de-DE" sz="1400" dirty="0"/>
              <a:t> NMC </a:t>
            </a:r>
            <a:r>
              <a:rPr lang="de-DE" sz="1400" dirty="0" err="1"/>
              <a:t>degradation</a:t>
            </a:r>
            <a:r>
              <a:rPr lang="de-DE" sz="1400" dirty="0"/>
              <a:t> </a:t>
            </a:r>
            <a:r>
              <a:rPr lang="de-DE" sz="1400" dirty="0" err="1"/>
              <a:t>processes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high </a:t>
            </a:r>
            <a:r>
              <a:rPr lang="de-DE" sz="1400" dirty="0" err="1"/>
              <a:t>energy</a:t>
            </a:r>
            <a:r>
              <a:rPr lang="de-DE" sz="1400" dirty="0"/>
              <a:t> </a:t>
            </a:r>
            <a:r>
              <a:rPr lang="de-DE" sz="1400" dirty="0" err="1"/>
              <a:t>systems</a:t>
            </a:r>
            <a:r>
              <a:rPr lang="de-DE" sz="1400" dirty="0"/>
              <a:t>: </a:t>
            </a:r>
            <a:r>
              <a:rPr lang="de-DE" sz="1400" dirty="0" err="1"/>
              <a:t>How</a:t>
            </a:r>
            <a:r>
              <a:rPr lang="de-DE" sz="1400" dirty="0"/>
              <a:t> </a:t>
            </a:r>
            <a:r>
              <a:rPr lang="de-DE" sz="1400" dirty="0" err="1"/>
              <a:t>far</a:t>
            </a:r>
            <a:r>
              <a:rPr lang="de-DE" sz="1400" dirty="0"/>
              <a:t> </a:t>
            </a:r>
            <a:r>
              <a:rPr lang="de-DE" sz="1400" dirty="0" err="1"/>
              <a:t>can</a:t>
            </a:r>
            <a:r>
              <a:rPr lang="de-DE" sz="1400" dirty="0"/>
              <a:t> </a:t>
            </a:r>
            <a:r>
              <a:rPr lang="de-DE" sz="1400" dirty="0" err="1"/>
              <a:t>we</a:t>
            </a:r>
            <a:r>
              <a:rPr lang="de-DE" sz="1400" dirty="0"/>
              <a:t> push?, </a:t>
            </a:r>
            <a:r>
              <a:rPr lang="de-DE" sz="1400" dirty="0" err="1"/>
              <a:t>Advanced</a:t>
            </a:r>
            <a:r>
              <a:rPr lang="de-DE" sz="1400" dirty="0"/>
              <a:t> Automotive </a:t>
            </a:r>
            <a:r>
              <a:rPr lang="de-DE" sz="1400" dirty="0" err="1"/>
              <a:t>Battery</a:t>
            </a:r>
            <a:r>
              <a:rPr lang="de-DE" sz="1400" dirty="0"/>
              <a:t> Conference Europe, 2017</a:t>
            </a:r>
          </a:p>
          <a:p>
            <a:pPr marL="627063" indent="-627063">
              <a:buNone/>
            </a:pPr>
            <a:r>
              <a:rPr lang="de-DE" sz="1400" dirty="0"/>
              <a:t>[VDE]	VDE: Kompendium: Li-Ionen-Batterien – Grundlagen, Bewertungskriterien, Gesetze und </a:t>
            </a:r>
            <a:r>
              <a:rPr lang="de-DE" sz="1400" dirty="0" smtClean="0"/>
              <a:t>Normen</a:t>
            </a:r>
          </a:p>
          <a:p>
            <a:pPr marL="627063" indent="-627063">
              <a:buNone/>
            </a:pPr>
            <a:r>
              <a:rPr lang="de-DE" sz="1400" dirty="0" smtClean="0"/>
              <a:t>[WAN]	</a:t>
            </a:r>
            <a:r>
              <a:rPr lang="de-DE" altLang="de-DE" sz="1400" dirty="0" smtClean="0"/>
              <a:t>Y. </a:t>
            </a:r>
            <a:r>
              <a:rPr lang="de-DE" altLang="de-DE" sz="1400" dirty="0"/>
              <a:t>Wang, </a:t>
            </a:r>
            <a:r>
              <a:rPr lang="de-DE" altLang="de-DE" sz="1400" dirty="0" smtClean="0"/>
              <a:t>H. </a:t>
            </a:r>
            <a:r>
              <a:rPr lang="de-DE" altLang="de-DE" sz="1400" dirty="0"/>
              <a:t>Zhou: </a:t>
            </a:r>
            <a:r>
              <a:rPr lang="en-US" altLang="de-DE" sz="1400" dirty="0"/>
              <a:t>A lithium-air battery with a potential to continuously reduce O2 from air for delivering energy, Journal of Power Sources 195 (2010) </a:t>
            </a:r>
            <a:r>
              <a:rPr lang="en-US" altLang="de-DE" sz="1400" dirty="0" smtClean="0"/>
              <a:t>358–361</a:t>
            </a:r>
          </a:p>
          <a:p>
            <a:pPr marL="627063" indent="-627063">
              <a:buNone/>
            </a:pPr>
            <a:r>
              <a:rPr lang="en-US" sz="1400" dirty="0" smtClean="0"/>
              <a:t>[WAT]	S. </a:t>
            </a:r>
            <a:r>
              <a:rPr lang="en-US" sz="1400" dirty="0"/>
              <a:t>Watanabe et al.: Capacity fading of </a:t>
            </a:r>
            <a:r>
              <a:rPr lang="en-US" sz="1400" dirty="0" smtClean="0"/>
              <a:t>NCA cathode </a:t>
            </a:r>
            <a:r>
              <a:rPr lang="en-US" sz="1400" dirty="0"/>
              <a:t>for lithium-ion </a:t>
            </a:r>
            <a:r>
              <a:rPr lang="en-US" sz="1400" dirty="0" smtClean="0"/>
              <a:t>batteries during </a:t>
            </a:r>
            <a:r>
              <a:rPr lang="en-US" sz="1400" dirty="0"/>
              <a:t>accelerated calendar and cycle life </a:t>
            </a:r>
            <a:r>
              <a:rPr lang="en-US" sz="1400" dirty="0" smtClean="0"/>
              <a:t>tests, </a:t>
            </a:r>
            <a:r>
              <a:rPr lang="en-US" sz="1400" dirty="0"/>
              <a:t>Journal of Power Sources 260 (2014) </a:t>
            </a:r>
            <a:r>
              <a:rPr lang="en-US" sz="1400" dirty="0" smtClean="0"/>
              <a:t>50-56</a:t>
            </a:r>
          </a:p>
          <a:p>
            <a:pPr marL="627063" indent="-627063">
              <a:buNone/>
            </a:pPr>
            <a:r>
              <a:rPr lang="de-DE" sz="1400" dirty="0" smtClean="0"/>
              <a:t>[</a:t>
            </a:r>
            <a:r>
              <a:rPr lang="de-DE" sz="1400" dirty="0"/>
              <a:t>3M]	J. Kaiser et al. (3M): </a:t>
            </a:r>
            <a:r>
              <a:rPr lang="de-DE" sz="1400" dirty="0" err="1"/>
              <a:t>Commercialization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Silicon </a:t>
            </a:r>
            <a:r>
              <a:rPr lang="de-DE" sz="1400" dirty="0" err="1"/>
              <a:t>Anodes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Electric</a:t>
            </a:r>
            <a:r>
              <a:rPr lang="de-DE" sz="1400" dirty="0"/>
              <a:t> </a:t>
            </a:r>
            <a:r>
              <a:rPr lang="de-DE" sz="1400" dirty="0" err="1"/>
              <a:t>Vehicle</a:t>
            </a:r>
            <a:r>
              <a:rPr lang="de-DE" sz="1400" dirty="0"/>
              <a:t> </a:t>
            </a:r>
            <a:r>
              <a:rPr lang="de-DE" sz="1400" dirty="0" err="1"/>
              <a:t>Applications</a:t>
            </a:r>
            <a:r>
              <a:rPr lang="de-DE" sz="1400" dirty="0"/>
              <a:t>, </a:t>
            </a:r>
            <a:r>
              <a:rPr lang="de-DE" sz="1400" dirty="0" err="1"/>
              <a:t>Advanced</a:t>
            </a:r>
            <a:r>
              <a:rPr lang="de-DE" sz="1400" dirty="0"/>
              <a:t> Automotive </a:t>
            </a:r>
            <a:r>
              <a:rPr lang="de-DE" sz="1400" dirty="0" err="1"/>
              <a:t>Battery</a:t>
            </a:r>
            <a:r>
              <a:rPr lang="de-DE" sz="1400" dirty="0"/>
              <a:t> Conference Europe, 2017</a:t>
            </a:r>
          </a:p>
          <a:p>
            <a:pPr marL="627063" indent="-627063">
              <a:buNone/>
            </a:pPr>
            <a:endParaRPr lang="de-DE" sz="1400" dirty="0"/>
          </a:p>
          <a:p>
            <a:pPr marL="627063" indent="-627063">
              <a:buNone/>
            </a:pPr>
            <a:endParaRPr lang="de-DE" sz="1400" dirty="0"/>
          </a:p>
          <a:p>
            <a:pPr marL="627063" indent="-627063">
              <a:buNone/>
            </a:pPr>
            <a:endParaRPr lang="de-DE" sz="1400" dirty="0"/>
          </a:p>
          <a:p>
            <a:pPr marL="627063" indent="-627063">
              <a:buNone/>
            </a:pPr>
            <a:endParaRPr lang="de-DE" sz="1400" dirty="0"/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endParaRPr lang="de-DE" sz="1400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References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625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 smtClean="0"/>
              <a:t>Further image references:</a:t>
            </a:r>
          </a:p>
          <a:p>
            <a:pPr marL="539750" indent="-539750">
              <a:buNone/>
            </a:pPr>
            <a:r>
              <a:rPr lang="de-DE" sz="1400" dirty="0" smtClean="0"/>
              <a:t>[</a:t>
            </a:r>
            <a:r>
              <a:rPr lang="de-DE" sz="1400" dirty="0"/>
              <a:t>JOU]	http://www.joules-project.eu/Joules/technologies/storage_distribution_electrical_convertors</a:t>
            </a:r>
          </a:p>
          <a:p>
            <a:pPr marL="539750" indent="-539750">
              <a:buNone/>
            </a:pPr>
            <a:r>
              <a:rPr lang="de-DE" sz="1400" dirty="0" smtClean="0"/>
              <a:t>[</a:t>
            </a:r>
            <a:r>
              <a:rPr lang="de-DE" sz="1400" dirty="0"/>
              <a:t>IBM]	http://www.energieleben.at/die-atmende-autobatterie/</a:t>
            </a:r>
          </a:p>
          <a:p>
            <a:pPr marL="539750" indent="-539750">
              <a:buNone/>
            </a:pPr>
            <a:r>
              <a:rPr lang="de-DE" sz="1400" dirty="0"/>
              <a:t>[INS]	http://insideevs.com/nissan-leaf-battery-nerdgasm/</a:t>
            </a:r>
          </a:p>
          <a:p>
            <a:pPr marL="539750" indent="-539750">
              <a:buNone/>
            </a:pPr>
            <a:r>
              <a:rPr lang="de-DE" sz="1400" dirty="0"/>
              <a:t>[TOR]	https://www.torquenews.com/1075/tesla-model-s-battery-pack-catches-fire-nobody-injured-tsla-stock-price-dives</a:t>
            </a:r>
          </a:p>
          <a:p>
            <a:pPr marL="539750" indent="-539750">
              <a:buNone/>
            </a:pPr>
            <a:r>
              <a:rPr lang="de-DE" sz="1400" dirty="0"/>
              <a:t>[PHO]	https://www.phonearena.com/news/Another-Galaxy-Note-7-catches-fire-you-should-stop-using-yours-right-now-and-return-it_id85076</a:t>
            </a:r>
          </a:p>
          <a:p>
            <a:pPr marL="539750" indent="-539750">
              <a:buNone/>
            </a:pPr>
            <a:r>
              <a:rPr lang="de-DE" sz="1400" dirty="0" smtClean="0"/>
              <a:t>[</a:t>
            </a:r>
            <a:r>
              <a:rPr lang="de-DE" sz="1400" dirty="0"/>
              <a:t>ERH]	S.V. Erhard, Mehrdimensionale elektrochemisch-thermische Modellierung von Lithium-Ionen-Batterien, Doktorarbeit, TU München, 2017</a:t>
            </a:r>
          </a:p>
          <a:p>
            <a:pPr marL="539750" indent="-539750">
              <a:buNone/>
            </a:pPr>
            <a:r>
              <a:rPr lang="de-DE" sz="1400" dirty="0"/>
              <a:t>[PES]	A. </a:t>
            </a:r>
            <a:r>
              <a:rPr lang="de-DE" sz="1400" dirty="0" err="1"/>
              <a:t>Pesaran</a:t>
            </a:r>
            <a:r>
              <a:rPr lang="de-DE" sz="1400" dirty="0"/>
              <a:t>, </a:t>
            </a:r>
            <a:r>
              <a:rPr lang="en-US" sz="1400" dirty="0"/>
              <a:t>Computer‐Aided Engineering of Batteries for Designing Better Li‐Ion Batteries, </a:t>
            </a:r>
            <a:r>
              <a:rPr lang="de-DE" sz="1400" dirty="0"/>
              <a:t>http://www.nrel.gov/docs/fy12osti/53777.pdf</a:t>
            </a:r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endParaRPr lang="de-DE" sz="1400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References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905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6276000" y="1260799"/>
            <a:ext cx="5580000" cy="3975435"/>
          </a:xfrm>
        </p:spPr>
        <p:txBody>
          <a:bodyPr/>
          <a:lstStyle/>
          <a:p>
            <a:r>
              <a:rPr lang="en-US" dirty="0" smtClean="0"/>
              <a:t>Corrosion of cathode current collector</a:t>
            </a:r>
          </a:p>
          <a:p>
            <a:pPr lvl="1"/>
            <a:r>
              <a:rPr lang="en-US" dirty="0" smtClean="0"/>
              <a:t>Passivation layer on aluminum surface</a:t>
            </a:r>
          </a:p>
          <a:p>
            <a:r>
              <a:rPr lang="en-US" dirty="0" smtClean="0"/>
              <a:t>Corrosion of anode current collector</a:t>
            </a:r>
          </a:p>
          <a:p>
            <a:pPr lvl="1"/>
            <a:r>
              <a:rPr lang="en-US" dirty="0" smtClean="0"/>
              <a:t>Copper dissolution under </a:t>
            </a:r>
            <a:r>
              <a:rPr lang="en-US" dirty="0" err="1" smtClean="0"/>
              <a:t>overdischarge</a:t>
            </a:r>
            <a:r>
              <a:rPr lang="en-US" dirty="0" smtClean="0"/>
              <a:t> conditions</a:t>
            </a:r>
          </a:p>
          <a:p>
            <a:pPr lvl="1"/>
            <a:r>
              <a:rPr lang="en-US" dirty="0" smtClean="0"/>
              <a:t>Formation of copper dendrites </a:t>
            </a:r>
          </a:p>
          <a:p>
            <a:r>
              <a:rPr lang="en-US" dirty="0" smtClean="0"/>
              <a:t>Mechanical strain owing to volume changes</a:t>
            </a:r>
          </a:p>
          <a:p>
            <a:pPr lvl="1"/>
            <a:r>
              <a:rPr lang="en-US" dirty="0" smtClean="0"/>
              <a:t>Local deformation of jelly roll</a:t>
            </a:r>
          </a:p>
          <a:p>
            <a:pPr lvl="1"/>
            <a:r>
              <a:rPr lang="en-US" dirty="0" smtClean="0"/>
              <a:t>Contact loss between electrodes and separator</a:t>
            </a:r>
          </a:p>
          <a:p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idx="15"/>
          </p:nvPr>
        </p:nvSpPr>
        <p:spPr>
          <a:xfrm>
            <a:off x="336000" y="5579200"/>
            <a:ext cx="11521038" cy="720000"/>
          </a:xfrm>
        </p:spPr>
        <p:txBody>
          <a:bodyPr/>
          <a:lstStyle/>
          <a:p>
            <a:r>
              <a:rPr lang="de-DE" dirty="0"/>
              <a:t>Degradation </a:t>
            </a:r>
            <a:r>
              <a:rPr lang="de-DE" dirty="0" err="1"/>
              <a:t>effects</a:t>
            </a:r>
            <a:r>
              <a:rPr lang="de-DE" dirty="0"/>
              <a:t>:	Rather </a:t>
            </a:r>
            <a:r>
              <a:rPr lang="de-DE" dirty="0" err="1"/>
              <a:t>side</a:t>
            </a:r>
            <a:r>
              <a:rPr lang="de-DE" dirty="0"/>
              <a:t> </a:t>
            </a:r>
            <a:r>
              <a:rPr lang="de-DE" dirty="0" err="1"/>
              <a:t>mechanisms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different </a:t>
            </a:r>
            <a:r>
              <a:rPr lang="de-DE" dirty="0" err="1"/>
              <a:t>degradation</a:t>
            </a:r>
            <a:r>
              <a:rPr lang="de-DE" dirty="0"/>
              <a:t> </a:t>
            </a:r>
            <a:r>
              <a:rPr lang="de-DE" dirty="0" err="1"/>
              <a:t>effects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								(Widerstandsanstieg, Selbstentladung, Kapazitätsverlust)</a:t>
            </a:r>
          </a:p>
          <a:p>
            <a:r>
              <a:rPr lang="de-DE" dirty="0" err="1"/>
              <a:t>Influencing</a:t>
            </a:r>
            <a:r>
              <a:rPr lang="de-DE" dirty="0"/>
              <a:t> </a:t>
            </a:r>
            <a:r>
              <a:rPr lang="de-DE" dirty="0" err="1"/>
              <a:t>factors</a:t>
            </a:r>
            <a:r>
              <a:rPr lang="de-DE" dirty="0"/>
              <a:t>:		</a:t>
            </a:r>
            <a:r>
              <a:rPr lang="de-DE" dirty="0" err="1"/>
              <a:t>Electrode</a:t>
            </a:r>
            <a:r>
              <a:rPr lang="de-DE" dirty="0"/>
              <a:t> </a:t>
            </a:r>
            <a:r>
              <a:rPr lang="de-DE" dirty="0" err="1"/>
              <a:t>potentials</a:t>
            </a:r>
            <a:r>
              <a:rPr lang="de-DE" dirty="0"/>
              <a:t>, </a:t>
            </a:r>
            <a:r>
              <a:rPr lang="de-DE" dirty="0" err="1"/>
              <a:t>cycle</a:t>
            </a:r>
            <a:r>
              <a:rPr lang="de-DE" dirty="0"/>
              <a:t> </a:t>
            </a:r>
            <a:r>
              <a:rPr lang="de-DE" dirty="0" err="1"/>
              <a:t>depths</a:t>
            </a:r>
            <a:r>
              <a:rPr lang="de-DE" dirty="0"/>
              <a:t>,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rates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	Main degradation mechanisms in lithium-ion cells</a:t>
            </a:r>
            <a:endParaRPr lang="de-DE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4294967295"/>
          </p:nvPr>
        </p:nvSpPr>
        <p:spPr>
          <a:xfrm>
            <a:off x="9426000" y="6480000"/>
            <a:ext cx="1440000" cy="3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02.03.2017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124</a:t>
            </a:fld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36" y="1572134"/>
            <a:ext cx="5251999" cy="3545454"/>
          </a:xfrm>
        </p:spPr>
      </p:pic>
      <p:sp>
        <p:nvSpPr>
          <p:cNvPr id="8" name="Textfeld 7"/>
          <p:cNvSpPr txBox="1"/>
          <p:nvPr/>
        </p:nvSpPr>
        <p:spPr>
          <a:xfrm>
            <a:off x="684636" y="5144889"/>
            <a:ext cx="3238400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de-DE" sz="1200" dirty="0">
                <a:solidFill>
                  <a:schemeClr val="tx2"/>
                </a:solidFill>
              </a:rPr>
              <a:t>Waldmann et al., J. </a:t>
            </a:r>
            <a:r>
              <a:rPr lang="de-DE" sz="1200" dirty="0" err="1">
                <a:solidFill>
                  <a:schemeClr val="tx2"/>
                </a:solidFill>
              </a:rPr>
              <a:t>Electrochem</a:t>
            </a:r>
            <a:r>
              <a:rPr lang="de-DE" sz="1200" dirty="0">
                <a:solidFill>
                  <a:schemeClr val="tx2"/>
                </a:solidFill>
              </a:rPr>
              <a:t>. </a:t>
            </a:r>
            <a:r>
              <a:rPr lang="de-DE" sz="1200" dirty="0" err="1">
                <a:solidFill>
                  <a:schemeClr val="tx2"/>
                </a:solidFill>
              </a:rPr>
              <a:t>Soc.</a:t>
            </a:r>
            <a:endParaRPr lang="de-DE" sz="1200" dirty="0">
              <a:solidFill>
                <a:schemeClr val="tx2"/>
              </a:solidFill>
            </a:endParaRPr>
          </a:p>
        </p:txBody>
      </p:sp>
      <p:sp>
        <p:nvSpPr>
          <p:cNvPr id="9" name="Inhaltsplatzhalter 10">
            <a:extLst>
              <a:ext uri="{FF2B5EF4-FFF2-40B4-BE49-F238E27FC236}">
                <a16:creationId xmlns="" xmlns:a16="http://schemas.microsoft.com/office/drawing/2014/main" id="{1B2C211F-EDBA-40F1-8DD3-754FF541E4C6}"/>
              </a:ext>
            </a:extLst>
          </p:cNvPr>
          <p:cNvSpPr txBox="1">
            <a:spLocks/>
          </p:cNvSpPr>
          <p:nvPr/>
        </p:nvSpPr>
        <p:spPr>
          <a:xfrm>
            <a:off x="336000" y="1259999"/>
            <a:ext cx="5580000" cy="5040000"/>
          </a:xfrm>
          <a:prstGeom prst="rect">
            <a:avLst/>
          </a:prstGeom>
        </p:spPr>
        <p:txBody>
          <a:bodyPr/>
          <a:lstStyle>
            <a:lvl1pPr marL="270000" indent="-270000" algn="l" defTabSz="265113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spcBef>
                <a:spcPts val="0"/>
              </a:spcBef>
              <a:buNone/>
              <a:defRPr/>
            </a:pPr>
            <a:r>
              <a:rPr lang="en-US" dirty="0"/>
              <a:t>Current collector related degradation mechanisms</a:t>
            </a:r>
          </a:p>
        </p:txBody>
      </p:sp>
    </p:spTree>
    <p:extLst>
      <p:ext uri="{BB962C8B-B14F-4D97-AF65-F5344CB8AC3E}">
        <p14:creationId xmlns:p14="http://schemas.microsoft.com/office/powerpoint/2010/main" val="129817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Backup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125</a:t>
            </a:fld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20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1.2	Entwicklung des Batteriemarktes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36000" y="1259999"/>
            <a:ext cx="11521038" cy="504000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Volumen gesamter Batteriemarkt			Entwicklung der Märkte für Lithium-Ionen-Batterien</a:t>
            </a:r>
          </a:p>
        </p:txBody>
      </p:sp>
      <p:graphicFrame>
        <p:nvGraphicFramePr>
          <p:cNvPr id="10" name="Diagramm 2"/>
          <p:cNvGraphicFramePr/>
          <p:nvPr>
            <p:extLst>
              <p:ext uri="{D42A27DB-BD31-4B8C-83A1-F6EECF244321}">
                <p14:modId xmlns:p14="http://schemas.microsoft.com/office/powerpoint/2010/main" val="2259811278"/>
              </p:ext>
            </p:extLst>
          </p:nvPr>
        </p:nvGraphicFramePr>
        <p:xfrm>
          <a:off x="96221" y="1863537"/>
          <a:ext cx="3891281" cy="4436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Diagramm 6"/>
          <p:cNvGraphicFramePr/>
          <p:nvPr>
            <p:extLst>
              <p:ext uri="{D42A27DB-BD31-4B8C-83A1-F6EECF244321}">
                <p14:modId xmlns:p14="http://schemas.microsoft.com/office/powerpoint/2010/main" val="2461440504"/>
              </p:ext>
            </p:extLst>
          </p:nvPr>
        </p:nvGraphicFramePr>
        <p:xfrm>
          <a:off x="4055762" y="1602769"/>
          <a:ext cx="4505753" cy="4697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Diagramm 15"/>
          <p:cNvGraphicFramePr/>
          <p:nvPr>
            <p:extLst>
              <p:ext uri="{D42A27DB-BD31-4B8C-83A1-F6EECF244321}">
                <p14:modId xmlns:p14="http://schemas.microsoft.com/office/powerpoint/2010/main" val="3183495571"/>
              </p:ext>
            </p:extLst>
          </p:nvPr>
        </p:nvGraphicFramePr>
        <p:xfrm>
          <a:off x="8793479" y="1730218"/>
          <a:ext cx="3150938" cy="2049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Diagramm 16"/>
          <p:cNvGraphicFramePr/>
          <p:nvPr>
            <p:extLst>
              <p:ext uri="{D42A27DB-BD31-4B8C-83A1-F6EECF244321}">
                <p14:modId xmlns:p14="http://schemas.microsoft.com/office/powerpoint/2010/main" val="2383211663"/>
              </p:ext>
            </p:extLst>
          </p:nvPr>
        </p:nvGraphicFramePr>
        <p:xfrm>
          <a:off x="8662827" y="3771548"/>
          <a:ext cx="3376773" cy="2301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267740" y="6102770"/>
            <a:ext cx="922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2"/>
                </a:solidFill>
              </a:rPr>
              <a:t>nach [PIL1]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622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1.5	</a:t>
            </a:r>
            <a:r>
              <a:rPr lang="de-DE" dirty="0"/>
              <a:t>Batteriebauformen und ihre Vor- / Nachteile</a:t>
            </a: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6000" y="1259999"/>
            <a:ext cx="11521038" cy="504000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Auslegung der Batterieelektroden</a:t>
            </a:r>
          </a:p>
          <a:p>
            <a:pPr marL="270000" lvl="1" indent="0">
              <a:buNone/>
            </a:pPr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031144"/>
              </p:ext>
            </p:extLst>
          </p:nvPr>
        </p:nvGraphicFramePr>
        <p:xfrm>
          <a:off x="447676" y="2735740"/>
          <a:ext cx="9934574" cy="247396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9280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307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0756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Hochenergie-Zelle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Hochleistungs-Zelle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Eigenschaften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6213" indent="-176213">
                        <a:buFont typeface="Arial" panose="020B0604020202020204" pitchFamily="34" charset="0"/>
                        <a:buChar char="•"/>
                      </a:pPr>
                      <a:r>
                        <a:rPr lang="de-DE" sz="1500" dirty="0"/>
                        <a:t>Dicke Elektrodenschichten</a:t>
                      </a:r>
                    </a:p>
                    <a:p>
                      <a:pPr marL="176213" indent="-176213">
                        <a:buFont typeface="Arial" panose="020B0604020202020204" pitchFamily="34" charset="0"/>
                        <a:buChar char="•"/>
                      </a:pPr>
                      <a:r>
                        <a:rPr lang="de-DE" sz="1500" dirty="0"/>
                        <a:t>Niedrige Porosität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6213" indent="-176213">
                        <a:buFont typeface="Arial" panose="020B0604020202020204" pitchFamily="34" charset="0"/>
                        <a:buChar char="•"/>
                      </a:pPr>
                      <a:r>
                        <a:rPr lang="de-DE" sz="1500" dirty="0"/>
                        <a:t>Dünne Elektrodenschichten</a:t>
                      </a:r>
                    </a:p>
                    <a:p>
                      <a:pPr marL="176213" indent="-176213">
                        <a:buFont typeface="Arial" panose="020B0604020202020204" pitchFamily="34" charset="0"/>
                        <a:buChar char="•"/>
                      </a:pPr>
                      <a:r>
                        <a:rPr lang="de-DE" sz="1500" dirty="0"/>
                        <a:t>Hohe Porosität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Vorteile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6213" indent="-176213"/>
                      <a:r>
                        <a:rPr lang="de-DE" sz="1500" dirty="0"/>
                        <a:t>+ 	Maximale Energiespeicherung</a:t>
                      </a:r>
                    </a:p>
                    <a:p>
                      <a:pPr marL="176213" indent="-176213"/>
                      <a:r>
                        <a:rPr lang="de-DE" sz="1500" dirty="0"/>
                        <a:t>+ 	Minimierung der Nicht-Aktivmaterialien (</a:t>
                      </a:r>
                      <a:r>
                        <a:rPr lang="de-DE" sz="1500" dirty="0" err="1"/>
                        <a:t>Ableiterfolien</a:t>
                      </a:r>
                      <a:r>
                        <a:rPr lang="de-DE" sz="1500" dirty="0"/>
                        <a:t>, Separator, Elektrolyt, …)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6213" indent="-176213"/>
                      <a:r>
                        <a:rPr lang="de-DE" sz="1500" dirty="0"/>
                        <a:t>+ 	Kurze Transportwege</a:t>
                      </a:r>
                    </a:p>
                    <a:p>
                      <a:pPr marL="176213" indent="-176213"/>
                      <a:r>
                        <a:rPr lang="de-DE" sz="1500" dirty="0"/>
                        <a:t>+ 	Größere aktive Oberfläche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Nachteile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6213" indent="-176213"/>
                      <a:r>
                        <a:rPr lang="de-DE" sz="1500" baseline="0" dirty="0"/>
                        <a:t>–	Längere Transportwege</a:t>
                      </a:r>
                    </a:p>
                    <a:p>
                      <a:pPr marL="176213" indent="-176213"/>
                      <a:r>
                        <a:rPr lang="de-DE" sz="1500" baseline="0" dirty="0"/>
                        <a:t>–	Erhöhte Widerstände</a:t>
                      </a:r>
                    </a:p>
                    <a:p>
                      <a:pPr marL="176213" indent="-176213"/>
                      <a:r>
                        <a:rPr lang="de-DE" sz="1500" baseline="0" dirty="0"/>
                        <a:t>–	Schlechtere Hochstromfähigkeit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6213" indent="-176213"/>
                      <a:r>
                        <a:rPr lang="de-DE" sz="1500" baseline="0" dirty="0"/>
                        <a:t>–	Höherer Anteil an Nicht-Aktivmaterialien</a:t>
                      </a:r>
                    </a:p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baseline="0" dirty="0"/>
                        <a:t>–	Geringere Kapazität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hteck 5"/>
          <p:cNvSpPr/>
          <p:nvPr/>
        </p:nvSpPr>
        <p:spPr>
          <a:xfrm>
            <a:off x="2473250" y="1843758"/>
            <a:ext cx="80963" cy="6241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2910521" y="1842013"/>
            <a:ext cx="80963" cy="6241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3506515" y="1843758"/>
            <a:ext cx="80963" cy="6241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2561355" y="1897460"/>
            <a:ext cx="349635" cy="47562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2998627" y="1897460"/>
            <a:ext cx="503125" cy="4756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3587477" y="1892006"/>
            <a:ext cx="506837" cy="4756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4103822" y="1842013"/>
            <a:ext cx="80963" cy="6241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4194292" y="1887915"/>
            <a:ext cx="312156" cy="47562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513592" y="1843377"/>
            <a:ext cx="80963" cy="6241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7414096" y="1846486"/>
            <a:ext cx="80963" cy="6241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6618360" y="1846486"/>
            <a:ext cx="80963" cy="6241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/>
        </p:nvSpPr>
        <p:spPr>
          <a:xfrm>
            <a:off x="6901337" y="1846486"/>
            <a:ext cx="80963" cy="6241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/>
          <p:cNvSpPr/>
          <p:nvPr/>
        </p:nvSpPr>
        <p:spPr>
          <a:xfrm>
            <a:off x="7502202" y="1900188"/>
            <a:ext cx="129385" cy="47562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/>
        </p:nvSpPr>
        <p:spPr>
          <a:xfrm>
            <a:off x="6706468" y="1900188"/>
            <a:ext cx="187725" cy="4756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7187880" y="1846486"/>
            <a:ext cx="80963" cy="6241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/>
          <p:cNvSpPr/>
          <p:nvPr/>
        </p:nvSpPr>
        <p:spPr>
          <a:xfrm>
            <a:off x="6991216" y="1892007"/>
            <a:ext cx="187725" cy="4756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/>
          <p:cNvSpPr/>
          <p:nvPr/>
        </p:nvSpPr>
        <p:spPr>
          <a:xfrm>
            <a:off x="7275986" y="1900188"/>
            <a:ext cx="129385" cy="47562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/>
          <p:cNvSpPr/>
          <p:nvPr/>
        </p:nvSpPr>
        <p:spPr>
          <a:xfrm>
            <a:off x="6391930" y="1846486"/>
            <a:ext cx="80963" cy="6241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6480036" y="1900188"/>
            <a:ext cx="129385" cy="47562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/>
          <p:cNvSpPr/>
          <p:nvPr/>
        </p:nvSpPr>
        <p:spPr>
          <a:xfrm>
            <a:off x="8434466" y="1846486"/>
            <a:ext cx="80963" cy="6241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/>
          <p:cNvSpPr/>
          <p:nvPr/>
        </p:nvSpPr>
        <p:spPr>
          <a:xfrm>
            <a:off x="7638730" y="1846486"/>
            <a:ext cx="80963" cy="6241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/>
          <p:cNvSpPr/>
          <p:nvPr/>
        </p:nvSpPr>
        <p:spPr>
          <a:xfrm>
            <a:off x="7921707" y="1846486"/>
            <a:ext cx="80963" cy="6241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/>
          <p:cNvSpPr/>
          <p:nvPr/>
        </p:nvSpPr>
        <p:spPr>
          <a:xfrm>
            <a:off x="7726838" y="1900188"/>
            <a:ext cx="187725" cy="4756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/>
          <p:cNvSpPr/>
          <p:nvPr/>
        </p:nvSpPr>
        <p:spPr>
          <a:xfrm>
            <a:off x="8208250" y="1846486"/>
            <a:ext cx="80963" cy="6241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/>
          <p:cNvSpPr/>
          <p:nvPr/>
        </p:nvSpPr>
        <p:spPr>
          <a:xfrm>
            <a:off x="8011586" y="1892007"/>
            <a:ext cx="187725" cy="4756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/>
          <p:cNvSpPr/>
          <p:nvPr/>
        </p:nvSpPr>
        <p:spPr>
          <a:xfrm>
            <a:off x="8296356" y="1900188"/>
            <a:ext cx="129385" cy="47562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611383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1.5	</a:t>
            </a:r>
            <a:r>
              <a:rPr lang="en-US"/>
              <a:t>Energy and power characteristics resulting from cell design</a:t>
            </a: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6000" y="1259999"/>
            <a:ext cx="11521038" cy="504000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Auslegung der Batterieelektroden</a:t>
            </a:r>
          </a:p>
          <a:p>
            <a:pPr marL="270000" lvl="1" indent="0">
              <a:buNone/>
            </a:pPr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838675"/>
              </p:ext>
            </p:extLst>
          </p:nvPr>
        </p:nvGraphicFramePr>
        <p:xfrm>
          <a:off x="447676" y="2735740"/>
          <a:ext cx="9934574" cy="166116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9280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307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0756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Hochenergie-Zelle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Hochleistungs-Zelle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Eigenschaften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6213" indent="-176213">
                        <a:buFont typeface="Arial" panose="020B0604020202020204" pitchFamily="34" charset="0"/>
                        <a:buChar char="•"/>
                      </a:pPr>
                      <a:r>
                        <a:rPr lang="de-DE" sz="1500" dirty="0"/>
                        <a:t>Reale Daten</a:t>
                      </a:r>
                    </a:p>
                    <a:p>
                      <a:pPr marL="176213" indent="-176213">
                        <a:buFont typeface="Arial" panose="020B0604020202020204" pitchFamily="34" charset="0"/>
                        <a:buChar char="•"/>
                      </a:pPr>
                      <a:r>
                        <a:rPr lang="de-DE" sz="1500" dirty="0"/>
                        <a:t>Messdaten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6213" indent="-176213">
                        <a:buFont typeface="Arial" panose="020B0604020202020204" pitchFamily="34" charset="0"/>
                        <a:buChar char="•"/>
                      </a:pPr>
                      <a:endParaRPr lang="de-DE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Vorteile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6213" indent="-176213"/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6213" indent="-176213"/>
                      <a:endParaRPr lang="de-DE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Nachteile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6213" indent="-176213"/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6213" indent="-176213"/>
                      <a:endParaRPr lang="de-DE" sz="1500" baseline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hteck 5"/>
          <p:cNvSpPr/>
          <p:nvPr/>
        </p:nvSpPr>
        <p:spPr>
          <a:xfrm>
            <a:off x="2473250" y="1843758"/>
            <a:ext cx="80963" cy="6241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2910521" y="1842013"/>
            <a:ext cx="80963" cy="6241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3506515" y="1843758"/>
            <a:ext cx="80963" cy="6241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2561355" y="1897460"/>
            <a:ext cx="349635" cy="47562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2998627" y="1897460"/>
            <a:ext cx="503125" cy="4756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3587477" y="1892006"/>
            <a:ext cx="506837" cy="4756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4103822" y="1842013"/>
            <a:ext cx="80963" cy="6241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4194292" y="1887915"/>
            <a:ext cx="312156" cy="47562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513592" y="1843377"/>
            <a:ext cx="80963" cy="6241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7414096" y="1846486"/>
            <a:ext cx="80963" cy="6241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6618360" y="1846486"/>
            <a:ext cx="80963" cy="6241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/>
        </p:nvSpPr>
        <p:spPr>
          <a:xfrm>
            <a:off x="6901337" y="1846486"/>
            <a:ext cx="80963" cy="6241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/>
          <p:cNvSpPr/>
          <p:nvPr/>
        </p:nvSpPr>
        <p:spPr>
          <a:xfrm>
            <a:off x="7502202" y="1900188"/>
            <a:ext cx="129385" cy="47562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/>
        </p:nvSpPr>
        <p:spPr>
          <a:xfrm>
            <a:off x="6706468" y="1900188"/>
            <a:ext cx="187725" cy="4756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7187880" y="1846486"/>
            <a:ext cx="80963" cy="6241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/>
          <p:cNvSpPr/>
          <p:nvPr/>
        </p:nvSpPr>
        <p:spPr>
          <a:xfrm>
            <a:off x="6991216" y="1892007"/>
            <a:ext cx="187725" cy="4756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/>
          <p:cNvSpPr/>
          <p:nvPr/>
        </p:nvSpPr>
        <p:spPr>
          <a:xfrm>
            <a:off x="7275986" y="1900188"/>
            <a:ext cx="129385" cy="47562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/>
          <p:cNvSpPr/>
          <p:nvPr/>
        </p:nvSpPr>
        <p:spPr>
          <a:xfrm>
            <a:off x="6391930" y="1846486"/>
            <a:ext cx="80963" cy="6241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6480036" y="1900188"/>
            <a:ext cx="129385" cy="47562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/>
          <p:cNvSpPr/>
          <p:nvPr/>
        </p:nvSpPr>
        <p:spPr>
          <a:xfrm>
            <a:off x="8434466" y="1846486"/>
            <a:ext cx="80963" cy="6241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/>
          <p:cNvSpPr/>
          <p:nvPr/>
        </p:nvSpPr>
        <p:spPr>
          <a:xfrm>
            <a:off x="7638730" y="1846486"/>
            <a:ext cx="80963" cy="6241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/>
          <p:cNvSpPr/>
          <p:nvPr/>
        </p:nvSpPr>
        <p:spPr>
          <a:xfrm>
            <a:off x="7921707" y="1846486"/>
            <a:ext cx="80963" cy="6241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/>
          <p:cNvSpPr/>
          <p:nvPr/>
        </p:nvSpPr>
        <p:spPr>
          <a:xfrm>
            <a:off x="7726838" y="1900188"/>
            <a:ext cx="187725" cy="4756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/>
          <p:cNvSpPr/>
          <p:nvPr/>
        </p:nvSpPr>
        <p:spPr>
          <a:xfrm>
            <a:off x="8208250" y="1846486"/>
            <a:ext cx="80963" cy="6241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/>
          <p:cNvSpPr/>
          <p:nvPr/>
        </p:nvSpPr>
        <p:spPr>
          <a:xfrm>
            <a:off x="8011586" y="1892007"/>
            <a:ext cx="187725" cy="4756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/>
          <p:cNvSpPr/>
          <p:nvPr/>
        </p:nvSpPr>
        <p:spPr>
          <a:xfrm>
            <a:off x="8296356" y="1900188"/>
            <a:ext cx="129385" cy="47562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674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2</a:t>
            </a:r>
            <a:r>
              <a:rPr lang="de-DE" sz="2400" dirty="0"/>
              <a:t>.9 	Sicherheitstests</a:t>
            </a:r>
          </a:p>
        </p:txBody>
      </p:sp>
      <p:sp>
        <p:nvSpPr>
          <p:cNvPr id="12" name="Inhaltsplatzhalter 6"/>
          <p:cNvSpPr>
            <a:spLocks noGrp="1"/>
          </p:cNvSpPr>
          <p:nvPr>
            <p:ph idx="13"/>
          </p:nvPr>
        </p:nvSpPr>
        <p:spPr>
          <a:xfrm>
            <a:off x="334963" y="1260475"/>
            <a:ext cx="11522075" cy="4604447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Testkategorien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endParaRPr lang="de-DE" sz="1800" dirty="0"/>
          </a:p>
          <a:p>
            <a:endParaRPr lang="de-DE" sz="300" dirty="0"/>
          </a:p>
          <a:p>
            <a:r>
              <a:rPr lang="de-DE" sz="1800" dirty="0"/>
              <a:t>Vielzahl an Normen und Sicherheitstests, mit teilweise erheblichem Spielraum bei den Testbedingungen</a:t>
            </a:r>
            <a:br>
              <a:rPr lang="de-DE" sz="1800" dirty="0"/>
            </a:br>
            <a:r>
              <a:rPr lang="de-DE" sz="1800" dirty="0"/>
              <a:t>(Testtemperatur, Ladezustand, Kurzschlusswiderstand, …)</a:t>
            </a:r>
          </a:p>
          <a:p>
            <a:r>
              <a:rPr lang="de-DE" sz="1800" dirty="0"/>
              <a:t>Kontinuierliche Weiterentwicklung der Testanforderungen, </a:t>
            </a:r>
            <a:br>
              <a:rPr lang="de-DE" sz="1800" dirty="0"/>
            </a:br>
            <a:r>
              <a:rPr lang="de-DE" sz="1800" dirty="0"/>
              <a:t>Bestrebungen zu einer internationalen Vereinheitlichung</a:t>
            </a:r>
          </a:p>
          <a:p>
            <a:r>
              <a:rPr lang="de-DE" sz="1800" dirty="0"/>
              <a:t>Grund-Voraussetzung für den Transport von Batteriezellen und Batteriesystemen: </a:t>
            </a:r>
            <a:br>
              <a:rPr lang="de-DE" sz="1800" dirty="0"/>
            </a:br>
            <a:r>
              <a:rPr lang="de-DE" sz="1800" dirty="0"/>
              <a:t>Transport-Norm UN 38.3</a:t>
            </a:r>
          </a:p>
        </p:txBody>
      </p:sp>
      <p:graphicFrame>
        <p:nvGraphicFramePr>
          <p:cNvPr id="10" name="Inhaltsplatzhalt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7935673"/>
              </p:ext>
            </p:extLst>
          </p:nvPr>
        </p:nvGraphicFramePr>
        <p:xfrm>
          <a:off x="444039" y="1733177"/>
          <a:ext cx="10185862" cy="216916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3630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409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409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9409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Elektrische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Mechanische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Thermische Tests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Beispiele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Externer Kurzschluss</a:t>
                      </a:r>
                    </a:p>
                    <a:p>
                      <a:r>
                        <a:rPr lang="de-DE" sz="1600" dirty="0"/>
                        <a:t>Überladen</a:t>
                      </a:r>
                    </a:p>
                    <a:p>
                      <a:r>
                        <a:rPr lang="de-DE" sz="1600" dirty="0"/>
                        <a:t>Tiefentladung</a:t>
                      </a:r>
                    </a:p>
                    <a:p>
                      <a:r>
                        <a:rPr lang="de-DE" sz="1600" dirty="0"/>
                        <a:t>Interner Kurzschluss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Nageltest</a:t>
                      </a:r>
                    </a:p>
                    <a:p>
                      <a:r>
                        <a:rPr lang="de-DE" sz="1600" dirty="0" err="1"/>
                        <a:t>Falltest</a:t>
                      </a:r>
                      <a:endParaRPr lang="de-DE" sz="1600" dirty="0"/>
                    </a:p>
                    <a:p>
                      <a:r>
                        <a:rPr lang="de-DE" sz="1600" dirty="0"/>
                        <a:t>Quetschtest</a:t>
                      </a:r>
                    </a:p>
                    <a:p>
                      <a:r>
                        <a:rPr lang="de-DE" sz="1600" dirty="0" err="1"/>
                        <a:t>Shocktest</a:t>
                      </a:r>
                      <a:endParaRPr lang="de-DE" sz="1600" dirty="0"/>
                    </a:p>
                    <a:p>
                      <a:r>
                        <a:rPr lang="de-DE" sz="1600" dirty="0"/>
                        <a:t>Höhensimulation</a:t>
                      </a:r>
                    </a:p>
                    <a:p>
                      <a:r>
                        <a:rPr lang="de-DE" sz="1600" dirty="0"/>
                        <a:t>Vibrationstests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Übertemperatur</a:t>
                      </a:r>
                    </a:p>
                    <a:p>
                      <a:r>
                        <a:rPr lang="de-DE" sz="1600" dirty="0"/>
                        <a:t>Feuerwiderstandsfestigkeit</a:t>
                      </a:r>
                    </a:p>
                    <a:p>
                      <a:r>
                        <a:rPr lang="de-DE" sz="1600" dirty="0"/>
                        <a:t>Schadenspropagation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Temperaturschock-</a:t>
                      </a:r>
                      <a:r>
                        <a:rPr lang="de-DE" sz="1600" dirty="0" err="1"/>
                        <a:t>Zyklisierung</a:t>
                      </a:r>
                      <a:endParaRPr lang="de-DE" sz="1600" dirty="0"/>
                    </a:p>
                    <a:p>
                      <a:r>
                        <a:rPr lang="de-DE" sz="1600" dirty="0"/>
                        <a:t>Ofentests</a:t>
                      </a:r>
                    </a:p>
                    <a:p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7980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/>
              <a:t>Comparison chart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1800" dirty="0"/>
              <a:t>Mobility applications:				NMC and NCA cell types because of higher energy density</a:t>
            </a:r>
          </a:p>
          <a:p>
            <a:r>
              <a:rPr lang="en-US" sz="1800" dirty="0"/>
              <a:t>Stationary battery systems: 		often also LFP cell types because of their longer cycle life</a:t>
            </a:r>
          </a:p>
          <a:p>
            <a:r>
              <a:rPr lang="en-US" dirty="0"/>
              <a:t>High peak power applications:	LFP and LMO cell types </a:t>
            </a:r>
            <a:endParaRPr lang="en-US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1.4  </a:t>
            </a:r>
            <a:r>
              <a:rPr lang="en-US"/>
              <a:t>State-of-the-art lithium-ion battery materials</a:t>
            </a:r>
            <a:endParaRPr lang="de-DE" sz="2400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602572"/>
              </p:ext>
            </p:extLst>
          </p:nvPr>
        </p:nvGraphicFramePr>
        <p:xfrm>
          <a:off x="446226" y="1711981"/>
          <a:ext cx="10884309" cy="296672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30765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615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615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615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615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6155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LCO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LMO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NMC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NCA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LFP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/>
                        <a:t>Nominal Voltage </a:t>
                      </a:r>
                      <a:r>
                        <a:rPr lang="en-US" sz="1600" i="1" noProof="0" dirty="0"/>
                        <a:t>U</a:t>
                      </a:r>
                      <a:r>
                        <a:rPr lang="en-US" sz="1600" baseline="-25000" noProof="0" dirty="0"/>
                        <a:t>N</a:t>
                      </a:r>
                      <a:r>
                        <a:rPr lang="en-US" sz="1600" noProof="0" dirty="0"/>
                        <a:t> </a:t>
                      </a:r>
                      <a:r>
                        <a:rPr lang="en-US" sz="1600" baseline="0" noProof="0" dirty="0"/>
                        <a:t>(V)</a:t>
                      </a:r>
                      <a:endParaRPr lang="en-US" sz="16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3,7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3,7</a:t>
                      </a:r>
                      <a:r>
                        <a:rPr lang="en-US" sz="1600" baseline="0" noProof="0" dirty="0"/>
                        <a:t> </a:t>
                      </a:r>
                      <a:endParaRPr lang="en-US" sz="16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3,6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3,6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3,3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Specific Energy</a:t>
                      </a:r>
                      <a:r>
                        <a:rPr lang="en-US" sz="1600" baseline="0" noProof="0" dirty="0"/>
                        <a:t> (Wh/kg)</a:t>
                      </a:r>
                      <a:endParaRPr lang="en-US" sz="16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110-180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100-120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180-210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180-250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80-120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Energy</a:t>
                      </a:r>
                      <a:r>
                        <a:rPr lang="en-US" sz="1600" baseline="0" noProof="0" dirty="0"/>
                        <a:t> Density </a:t>
                      </a:r>
                      <a:r>
                        <a:rPr lang="en-US" sz="1600" noProof="0" dirty="0"/>
                        <a:t>(Wh/l)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320-500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290-340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490-580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480-670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160-260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Discharge Current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1-2 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3-20 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1-10 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1-10 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10-50 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Battery Life</a:t>
                      </a:r>
                      <a:r>
                        <a:rPr lang="en-US" sz="1600" baseline="0" noProof="0" dirty="0"/>
                        <a:t> </a:t>
                      </a:r>
                      <a:r>
                        <a:rPr lang="en-US" sz="1600" noProof="0" dirty="0"/>
                        <a:t>(full cycles)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300-1000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1000-1500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500-1000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500-1000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2000-5000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Cost (€/kWh/cycle)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Safety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++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Textfeld 9"/>
          <p:cNvSpPr txBox="1"/>
          <p:nvPr/>
        </p:nvSpPr>
        <p:spPr>
          <a:xfrm>
            <a:off x="10858722" y="4707276"/>
            <a:ext cx="561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2"/>
                </a:solidFill>
              </a:rPr>
              <a:t>[VDE]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932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2.9 	Klassifizierung von Sicherheitsniveaus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EUCAR </a:t>
            </a:r>
            <a:r>
              <a:rPr lang="de-DE" dirty="0" err="1"/>
              <a:t>Hazard</a:t>
            </a:r>
            <a:r>
              <a:rPr lang="de-DE" dirty="0"/>
              <a:t>-Levels</a:t>
            </a:r>
          </a:p>
        </p:txBody>
      </p: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957367"/>
              </p:ext>
            </p:extLst>
          </p:nvPr>
        </p:nvGraphicFramePr>
        <p:xfrm>
          <a:off x="450075" y="1733079"/>
          <a:ext cx="8236725" cy="45669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516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209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664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l"/>
                      <a:r>
                        <a:rPr lang="de-DE" sz="1400" dirty="0" err="1"/>
                        <a:t>Hazard</a:t>
                      </a:r>
                      <a:r>
                        <a:rPr lang="de-DE" sz="1400" dirty="0"/>
                        <a:t>-Level</a:t>
                      </a:r>
                      <a:endParaRPr lang="de-DE" sz="1400" i="1" dirty="0">
                        <a:solidFill>
                          <a:schemeClr val="tx2"/>
                        </a:solidFill>
                        <a:latin typeface="TUM Neue Helvetica 55 Regular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DE" sz="1400" i="1" dirty="0">
                        <a:solidFill>
                          <a:schemeClr val="tx2"/>
                        </a:solidFill>
                        <a:latin typeface="TUM Neue Helvetica 55 Regular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Klassifizierungskriterien,</a:t>
                      </a:r>
                      <a:r>
                        <a:rPr lang="de-DE" sz="1400" baseline="0" dirty="0"/>
                        <a:t> Auswirkung</a:t>
                      </a:r>
                      <a:endParaRPr lang="de-DE" sz="1400" i="1" dirty="0">
                        <a:solidFill>
                          <a:schemeClr val="tx2"/>
                        </a:solidFill>
                        <a:latin typeface="TUM Neue Helvetica 55 Regular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0</a:t>
                      </a:r>
                      <a:endParaRPr lang="de-DE" sz="1400" dirty="0">
                        <a:latin typeface="TUM Neue Helvetica 55 Regular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Keine Auswirkung</a:t>
                      </a:r>
                      <a:endParaRPr lang="de-DE" sz="1400" dirty="0">
                        <a:latin typeface="TUM Neue Helvetica 55 Regular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Keine Auswirkung, keine Funktionseinschränkung</a:t>
                      </a:r>
                      <a:endParaRPr lang="de-DE" sz="1400" dirty="0">
                        <a:latin typeface="TUM Neue Helvetica 55 Regular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1</a:t>
                      </a:r>
                      <a:endParaRPr lang="de-DE" sz="1400" dirty="0">
                        <a:latin typeface="TUM Neue Helvetica 55 Regular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Passives Schutzsystem spricht an</a:t>
                      </a:r>
                      <a:endParaRPr lang="de-DE" sz="1400" dirty="0">
                        <a:latin typeface="TUM Neue Helvetica 55 Regular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Keine Beschädigung, keine Leckage, kein Gasaustritt, kein Feuer, </a:t>
                      </a:r>
                      <a:br>
                        <a:rPr lang="de-DE" sz="1400" dirty="0"/>
                      </a:br>
                      <a:r>
                        <a:rPr lang="de-DE" sz="1400" dirty="0"/>
                        <a:t>kein Bruch, keine Explosion,</a:t>
                      </a:r>
                      <a:r>
                        <a:rPr lang="de-DE" sz="1400" baseline="0" dirty="0"/>
                        <a:t> keine exotherme Reaktion, kein thermisches Durchgehen, Zelle reversibel beschädigt, </a:t>
                      </a:r>
                      <a:br>
                        <a:rPr lang="de-DE" sz="1400" baseline="0" dirty="0"/>
                      </a:br>
                      <a:r>
                        <a:rPr lang="de-DE" sz="1400" baseline="0" dirty="0"/>
                        <a:t>Reparatur des Schutzsystems notwendig</a:t>
                      </a:r>
                      <a:endParaRPr lang="de-DE" sz="1400" dirty="0">
                        <a:latin typeface="TUM Neue Helvetica 55 Regular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2</a:t>
                      </a:r>
                      <a:endParaRPr lang="de-DE" sz="1400" dirty="0">
                        <a:latin typeface="TUM Neue Helvetica 55 Regular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Beschädigung</a:t>
                      </a:r>
                      <a:endParaRPr lang="de-DE" sz="1400" dirty="0">
                        <a:latin typeface="TUM Neue Helvetica 55 Regular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Keine Leckage, kein Gasaustritt, kein Feuer, kein Bruch, keine Explosion,</a:t>
                      </a:r>
                      <a:r>
                        <a:rPr lang="de-DE" sz="1400" baseline="0" dirty="0"/>
                        <a:t> keine exotherme Reaktion, kein thermisches Durchgehen, Zelle irreversibel beschädigt, Reparatur notwendig.</a:t>
                      </a:r>
                      <a:endParaRPr lang="de-DE" sz="1400" dirty="0">
                        <a:latin typeface="TUM Neue Helvetica 55 Regular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3</a:t>
                      </a:r>
                      <a:endParaRPr lang="de-DE" sz="1400" dirty="0">
                        <a:latin typeface="TUM Neue Helvetica 55 Regular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Leckage </a:t>
                      </a:r>
                    </a:p>
                    <a:p>
                      <a:r>
                        <a:rPr lang="de-DE" sz="1400" dirty="0"/>
                        <a:t>(Masseverlust &lt; 50%)</a:t>
                      </a:r>
                      <a:endParaRPr lang="de-DE" sz="1400" dirty="0">
                        <a:latin typeface="TUM Neue Helvetica 55 Regular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Kein Gasaustritt, kein Feuer, kein Bruch, keine Explosion,</a:t>
                      </a:r>
                      <a:br>
                        <a:rPr lang="de-DE" sz="1400" dirty="0"/>
                      </a:br>
                      <a:r>
                        <a:rPr lang="de-DE" sz="1400" dirty="0"/>
                        <a:t>Austritt des Elektrolyts &lt; 50%</a:t>
                      </a:r>
                      <a:endParaRPr lang="de-DE" sz="1400" dirty="0">
                        <a:latin typeface="TUM Neue Helvetica 55 Regular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4</a:t>
                      </a:r>
                      <a:endParaRPr lang="de-DE" sz="1400" dirty="0">
                        <a:latin typeface="TUM Neue Helvetica 55 Regular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Gasaustritt </a:t>
                      </a:r>
                    </a:p>
                    <a:p>
                      <a:r>
                        <a:rPr lang="de-DE" sz="1400" dirty="0"/>
                        <a:t>(Masseverlust ≥ 50%)</a:t>
                      </a:r>
                      <a:endParaRPr lang="de-DE" sz="1400" dirty="0">
                        <a:latin typeface="TUM Neue Helvetica 55 Regular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Kein Feuer, kein Bruch, keine Explosion,</a:t>
                      </a:r>
                      <a:br>
                        <a:rPr lang="de-DE" sz="1400" dirty="0"/>
                      </a:br>
                      <a:r>
                        <a:rPr lang="de-DE" sz="1400" dirty="0"/>
                        <a:t>Austritt des Elektrolyts ≥ 50%</a:t>
                      </a:r>
                      <a:endParaRPr lang="de-DE" sz="1400" dirty="0">
                        <a:latin typeface="TUM Neue Helvetica 55 Regular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5</a:t>
                      </a:r>
                      <a:endParaRPr lang="de-DE" sz="1400" dirty="0">
                        <a:latin typeface="TUM Neue Helvetica 55 Regular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Feuer</a:t>
                      </a:r>
                      <a:endParaRPr lang="de-DE" sz="1400" dirty="0">
                        <a:latin typeface="TUM Neue Helvetica 55 Regular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Kein Bruch, keine Explosion,</a:t>
                      </a:r>
                      <a:r>
                        <a:rPr lang="de-DE" sz="1400" baseline="0" dirty="0"/>
                        <a:t> keine herumfliegenden Teile</a:t>
                      </a:r>
                      <a:endParaRPr lang="de-DE" sz="1400" dirty="0">
                        <a:latin typeface="TUM Neue Helvetica 55 Regular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6</a:t>
                      </a:r>
                      <a:endParaRPr lang="de-DE" sz="1400" dirty="0">
                        <a:latin typeface="TUM Neue Helvetica 55 Regular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Bruch</a:t>
                      </a:r>
                      <a:endParaRPr lang="de-DE" sz="1400" dirty="0">
                        <a:latin typeface="TUM Neue Helvetica 55 Regular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Keine Explosion,</a:t>
                      </a:r>
                      <a:r>
                        <a:rPr lang="de-DE" sz="1400" baseline="0" dirty="0"/>
                        <a:t> aber herumfliegende Teile oder Aktivmassen</a:t>
                      </a:r>
                      <a:endParaRPr lang="de-DE" sz="1400" dirty="0">
                        <a:latin typeface="TUM Neue Helvetica 55 Regular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7</a:t>
                      </a:r>
                      <a:endParaRPr lang="de-DE" sz="1400" dirty="0">
                        <a:latin typeface="TUM Neue Helvetica 55 Regular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Explosion</a:t>
                      </a:r>
                      <a:endParaRPr lang="de-DE" sz="1400" dirty="0">
                        <a:latin typeface="TUM Neue Helvetica 55 Regular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Explosionsartige Zersetzung der Zelle</a:t>
                      </a:r>
                      <a:endParaRPr lang="de-DE" sz="1400" dirty="0">
                        <a:latin typeface="TUM Neue Helvetica 55 Regular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12" name="Gerader Verbinder 11"/>
          <p:cNvCxnSpPr/>
          <p:nvPr/>
        </p:nvCxnSpPr>
        <p:spPr bwMode="auto">
          <a:xfrm>
            <a:off x="497700" y="5179849"/>
            <a:ext cx="823672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749539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2.5 	Löschen von brennenden Lithium-Ionen-Batterien</a:t>
            </a:r>
          </a:p>
        </p:txBody>
      </p:sp>
      <p:sp>
        <p:nvSpPr>
          <p:cNvPr id="12" name="Inhaltsplatzhalter 6"/>
          <p:cNvSpPr>
            <a:spLocks noGrp="1"/>
          </p:cNvSpPr>
          <p:nvPr>
            <p:ph idx="13"/>
          </p:nvPr>
        </p:nvSpPr>
        <p:spPr>
          <a:xfrm>
            <a:off x="336000" y="1257300"/>
            <a:ext cx="11521038" cy="504190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Gegenüberstellung verschiedener Löschansätze</a:t>
            </a:r>
          </a:p>
          <a:p>
            <a:pPr lvl="1"/>
            <a:endParaRPr lang="de-DE" sz="1800" dirty="0"/>
          </a:p>
          <a:p>
            <a:pPr lvl="1"/>
            <a:endParaRPr lang="de-DE" sz="1800" dirty="0"/>
          </a:p>
          <a:p>
            <a:pPr lvl="1"/>
            <a:endParaRPr lang="de-DE" sz="1800" dirty="0"/>
          </a:p>
          <a:p>
            <a:pPr lvl="1"/>
            <a:endParaRPr lang="de-DE" sz="1800" dirty="0"/>
          </a:p>
          <a:p>
            <a:pPr lvl="1"/>
            <a:endParaRPr lang="de-DE" sz="1800" dirty="0"/>
          </a:p>
          <a:p>
            <a:pPr lvl="1"/>
            <a:endParaRPr lang="de-DE" sz="1800" dirty="0"/>
          </a:p>
          <a:p>
            <a:pPr lvl="1"/>
            <a:endParaRPr lang="de-DE" sz="1800" dirty="0"/>
          </a:p>
          <a:p>
            <a:pPr marL="270000" lvl="1" indent="0">
              <a:buNone/>
            </a:pPr>
            <a:endParaRPr lang="de-DE" sz="1800" dirty="0"/>
          </a:p>
          <a:p>
            <a:r>
              <a:rPr lang="de-DE" sz="1600" dirty="0"/>
              <a:t>Kühlung ist maßgeblich entscheidend für die Brandbekämpfung bei Lithium-Ionen-Batterien,</a:t>
            </a:r>
            <a:br>
              <a:rPr lang="de-DE" sz="1600" dirty="0"/>
            </a:br>
            <a:r>
              <a:rPr lang="de-DE" sz="1600" dirty="0"/>
              <a:t>hemmt die Gefahr des Durchgehens benachbarter Zellen</a:t>
            </a:r>
          </a:p>
          <a:p>
            <a:r>
              <a:rPr lang="de-DE" sz="1600" dirty="0"/>
              <a:t>Aus Kathodenmaterial freiwerdender Sauerstoff ermöglicht ein Weiterbrennen auch ohne Luftsauerstoff</a:t>
            </a:r>
          </a:p>
          <a:p>
            <a:r>
              <a:rPr lang="de-DE" sz="1600" dirty="0"/>
              <a:t>Schwierigkeit beim Löschen größerer Brände: 	Erreichen der Brandstelle mit dem Löschmittel</a:t>
            </a:r>
          </a:p>
          <a:p>
            <a:r>
              <a:rPr lang="de-DE" sz="1600" dirty="0"/>
              <a:t>Hinweis: 	Metallisches Lithium reagiert äußerst heftig bei Kontakt mit Wasser.</a:t>
            </a:r>
            <a:br>
              <a:rPr lang="de-DE" sz="1600" dirty="0"/>
            </a:br>
            <a:r>
              <a:rPr lang="de-DE" sz="1600" dirty="0"/>
              <a:t>				In Lithium-Ionen-Batterien liegt Lithium jedoch grundsätzlich nicht in metallischer Form vor</a:t>
            </a:r>
          </a:p>
        </p:txBody>
      </p:sp>
      <p:graphicFrame>
        <p:nvGraphicFramePr>
          <p:cNvPr id="10" name="Inhaltsplatzhalt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1554541"/>
              </p:ext>
            </p:extLst>
          </p:nvPr>
        </p:nvGraphicFramePr>
        <p:xfrm>
          <a:off x="444039" y="1695077"/>
          <a:ext cx="11412999" cy="237744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0228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290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099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1511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Wasser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Sand / Metallbrandpulver / </a:t>
                      </a:r>
                      <a:br>
                        <a:rPr lang="de-DE" sz="1600" dirty="0"/>
                      </a:br>
                      <a:r>
                        <a:rPr lang="de-DE" sz="1600" dirty="0"/>
                        <a:t>ABC-Löschpulver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Sauerstoffverdrängende</a:t>
                      </a:r>
                      <a:r>
                        <a:rPr lang="de-DE" sz="1600" baseline="0" dirty="0"/>
                        <a:t> Löschmittel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Wirkung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/>
                        <a:t>Kühlwirkung durch Verdampfung</a:t>
                      </a:r>
                      <a:endParaRPr lang="de-DE" sz="1600" baseline="0" dirty="0"/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de-DE" sz="1600" baseline="0" dirty="0"/>
                        <a:t>Früher Einsatz und große Mengen verlangsamen Reaktion und Brandentwicklung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de-DE" sz="1600" baseline="0" dirty="0"/>
                        <a:t>Niederschlagung giftiger Gase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de-DE" sz="1600" baseline="0" dirty="0"/>
                        <a:t>Gewisse Löschmittel-Additive können Wärmeabfuhr weiter verbessern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de-DE" sz="1600" b="0" dirty="0"/>
                        <a:t>Abdeckung des Brandgutes</a:t>
                      </a:r>
                      <a:r>
                        <a:rPr lang="de-DE" sz="1600" b="0" baseline="0" dirty="0"/>
                        <a:t> zur </a:t>
                      </a:r>
                      <a:r>
                        <a:rPr lang="de-DE" sz="1600" b="0" dirty="0"/>
                        <a:t>Abtrennung der Sauerstoffzufuhr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de-DE" sz="1600" b="0" baseline="0" dirty="0"/>
                        <a:t>Keine Kühlwirkung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de-DE" sz="1600" b="0" baseline="0" dirty="0"/>
                        <a:t>Gefahr der Wiederentzündung bei Entfernen der Abdeckung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de-DE" sz="1600" b="0" baseline="0" dirty="0"/>
                        <a:t>Nur für kleine Brände geeignet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de-DE" sz="1600" b="0" dirty="0"/>
                        <a:t>Brandunterdrückung durch Verdrängung</a:t>
                      </a:r>
                      <a:r>
                        <a:rPr lang="de-DE" sz="1600" b="0" baseline="0" dirty="0"/>
                        <a:t> des Luftsauerstoffs</a:t>
                      </a:r>
                      <a:endParaRPr lang="de-DE" sz="1600" b="0" dirty="0"/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de-DE" sz="1600" b="0" dirty="0"/>
                        <a:t>Keine Kühlwirkung 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de-DE" sz="1600" b="0" dirty="0"/>
                        <a:t>Rasche Wiederentzündung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131</a:t>
            </a:fld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0956000" y="4072517"/>
            <a:ext cx="963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2"/>
                </a:solidFill>
              </a:rPr>
              <a:t>nach [BUS]</a:t>
            </a:r>
          </a:p>
        </p:txBody>
      </p:sp>
    </p:spTree>
    <p:extLst>
      <p:ext uri="{BB962C8B-B14F-4D97-AF65-F5344CB8AC3E}">
        <p14:creationId xmlns:p14="http://schemas.microsoft.com/office/powerpoint/2010/main" val="408612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2.6	Transport von Lithium-Ionen-Batterien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6000" y="1259999"/>
            <a:ext cx="5039275" cy="5040000"/>
          </a:xfrm>
        </p:spPr>
        <p:txBody>
          <a:bodyPr/>
          <a:lstStyle/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</p:txBody>
      </p:sp>
      <p:sp>
        <p:nvSpPr>
          <p:cNvPr id="11" name="Inhaltsplatzhalter 8"/>
          <p:cNvSpPr>
            <a:spLocks noGrp="1"/>
          </p:cNvSpPr>
          <p:nvPr>
            <p:ph idx="13"/>
          </p:nvPr>
        </p:nvSpPr>
        <p:spPr>
          <a:xfrm>
            <a:off x="6276000" y="1259999"/>
            <a:ext cx="5580000" cy="5040000"/>
          </a:xfrm>
        </p:spPr>
        <p:txBody>
          <a:bodyPr/>
          <a:lstStyle/>
          <a:p>
            <a:r>
              <a:rPr lang="de-DE" sz="1600" dirty="0"/>
              <a:t>Lithium-Ionen-Batterien = gefährliche Gegenstände</a:t>
            </a:r>
          </a:p>
          <a:p>
            <a:pPr lvl="1"/>
            <a:r>
              <a:rPr lang="de-DE" sz="1400" dirty="0"/>
              <a:t>UN3480:	Lithium-Ionen-Batterien</a:t>
            </a:r>
          </a:p>
          <a:p>
            <a:pPr lvl="1"/>
            <a:r>
              <a:rPr lang="de-DE" sz="1400" dirty="0"/>
              <a:t>UN3481: 	Lithium-Ionen-Batterien </a:t>
            </a:r>
            <a:r>
              <a:rPr lang="de-DE" sz="1400" i="1" dirty="0"/>
              <a:t>mit</a:t>
            </a:r>
            <a:r>
              <a:rPr lang="de-DE" sz="1400" dirty="0"/>
              <a:t> oder </a:t>
            </a:r>
            <a:r>
              <a:rPr lang="de-DE" sz="1400" i="1" dirty="0"/>
              <a:t>in</a:t>
            </a:r>
            <a:r>
              <a:rPr lang="de-DE" sz="1400" dirty="0"/>
              <a:t> Ausrüstung </a:t>
            </a:r>
            <a:br>
              <a:rPr lang="de-DE" sz="1400" dirty="0"/>
            </a:br>
            <a:r>
              <a:rPr lang="de-DE" sz="1400" dirty="0"/>
              <a:t>			verpackt</a:t>
            </a:r>
          </a:p>
          <a:p>
            <a:r>
              <a:rPr lang="de-DE" sz="1600" dirty="0"/>
              <a:t>Spezielle Vorschriften für den Gefahrguttransport </a:t>
            </a:r>
            <a:br>
              <a:rPr lang="de-DE" sz="1600" dirty="0"/>
            </a:br>
            <a:r>
              <a:rPr lang="de-DE" sz="1600" dirty="0"/>
              <a:t>(Straße, Schiene, Luft, Fluss, Meer) </a:t>
            </a:r>
          </a:p>
          <a:p>
            <a:pPr lvl="1"/>
            <a:r>
              <a:rPr lang="de-DE" sz="1400" dirty="0"/>
              <a:t>Verpackungsgruppen, Verpackungsanweisungen: </a:t>
            </a:r>
            <a:br>
              <a:rPr lang="de-DE" sz="1400" dirty="0"/>
            </a:br>
            <a:r>
              <a:rPr lang="de-DE" sz="1400" dirty="0"/>
              <a:t>z.B. </a:t>
            </a:r>
            <a:r>
              <a:rPr lang="de-DE" sz="1400" dirty="0" err="1"/>
              <a:t>Innenverpackung+Außenverpackung</a:t>
            </a:r>
            <a:r>
              <a:rPr lang="de-DE" sz="1400" dirty="0"/>
              <a:t>, Kurzschlussschutz</a:t>
            </a:r>
          </a:p>
          <a:p>
            <a:pPr lvl="1"/>
            <a:r>
              <a:rPr lang="de-DE" sz="1400" dirty="0"/>
              <a:t>Sondervorschriften </a:t>
            </a:r>
          </a:p>
          <a:p>
            <a:r>
              <a:rPr lang="de-DE" sz="1600" dirty="0"/>
              <a:t>Transportvoraussetzung </a:t>
            </a:r>
          </a:p>
          <a:p>
            <a:pPr lvl="1"/>
            <a:r>
              <a:rPr lang="de-DE" sz="1400" dirty="0"/>
              <a:t>Bestandene Prüfungen der Transportnorm UN38.3</a:t>
            </a:r>
          </a:p>
          <a:p>
            <a:r>
              <a:rPr lang="de-DE" sz="1600" dirty="0"/>
              <a:t>Vereinfachende Sondervorschriften ADR (Straße)</a:t>
            </a:r>
          </a:p>
          <a:p>
            <a:pPr lvl="1"/>
            <a:r>
              <a:rPr lang="de-DE" sz="1400" dirty="0"/>
              <a:t>SV 188:	Kleiner Zellen / Batterien (≤ 20 Wh / ≤ 100 Wh)</a:t>
            </a:r>
          </a:p>
          <a:p>
            <a:pPr lvl="1"/>
            <a:r>
              <a:rPr lang="de-DE" sz="1400" dirty="0"/>
              <a:t>SV 310:	Keine UN38.3 für Prototypen</a:t>
            </a:r>
          </a:p>
          <a:p>
            <a:pPr lvl="1"/>
            <a:r>
              <a:rPr lang="de-DE" sz="1400" dirty="0"/>
              <a:t>SV 636:	Transporte zum Recycling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132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64" y="3651334"/>
            <a:ext cx="1602513" cy="1476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" t="12009" r="8686" b="12009"/>
          <a:stretch/>
        </p:blipFill>
        <p:spPr>
          <a:xfrm>
            <a:off x="2540590" y="3674959"/>
            <a:ext cx="1542481" cy="142875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4" t="14655" r="9251" b="8039"/>
          <a:stretch/>
        </p:blipFill>
        <p:spPr>
          <a:xfrm>
            <a:off x="4212556" y="3674959"/>
            <a:ext cx="1549247" cy="1460005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6"/>
          <a:srcRect t="794"/>
          <a:stretch/>
        </p:blipFill>
        <p:spPr>
          <a:xfrm rot="18900000">
            <a:off x="2734039" y="1901711"/>
            <a:ext cx="1321384" cy="1319272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7"/>
          <a:srcRect t="799" b="-1"/>
          <a:stretch/>
        </p:blipFill>
        <p:spPr>
          <a:xfrm rot="18900000">
            <a:off x="902619" y="1949301"/>
            <a:ext cx="1230004" cy="1224091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602342" y="5168834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2"/>
                </a:solidFill>
              </a:rPr>
              <a:t>[BRE]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972910" y="1355178"/>
            <a:ext cx="1065440" cy="215444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de-DE" sz="1400" b="1" dirty="0"/>
              <a:t>ADR alt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2862011" y="1355178"/>
            <a:ext cx="1065440" cy="215444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de-DE" sz="1400" b="1" dirty="0"/>
              <a:t>ADR 2017</a:t>
            </a:r>
          </a:p>
        </p:txBody>
      </p:sp>
      <p:sp>
        <p:nvSpPr>
          <p:cNvPr id="26" name="Textfeld 25"/>
          <p:cNvSpPr txBox="1"/>
          <p:nvPr/>
        </p:nvSpPr>
        <p:spPr>
          <a:xfrm rot="16200000">
            <a:off x="-278" y="4261806"/>
            <a:ext cx="1065440" cy="215444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de-DE" sz="1400" dirty="0"/>
              <a:t>SV 188</a:t>
            </a:r>
          </a:p>
        </p:txBody>
      </p:sp>
      <p:sp>
        <p:nvSpPr>
          <p:cNvPr id="27" name="Textfeld 26"/>
          <p:cNvSpPr txBox="1"/>
          <p:nvPr/>
        </p:nvSpPr>
        <p:spPr>
          <a:xfrm rot="16200000">
            <a:off x="-60371" y="2440682"/>
            <a:ext cx="1185626" cy="215444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de-DE" sz="1400" dirty="0"/>
              <a:t>Gefahrzettel</a:t>
            </a:r>
          </a:p>
        </p:txBody>
      </p:sp>
    </p:spTree>
    <p:extLst>
      <p:ext uri="{BB962C8B-B14F-4D97-AF65-F5344CB8AC3E}">
        <p14:creationId xmlns:p14="http://schemas.microsoft.com/office/powerpoint/2010/main" val="192226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2.7	UN38.3-Transporttests</a:t>
            </a:r>
            <a:endParaRPr lang="de-DE" sz="2400" dirty="0"/>
          </a:p>
        </p:txBody>
      </p:sp>
      <p:sp>
        <p:nvSpPr>
          <p:cNvPr id="12" name="Inhaltsplatzhalter 6"/>
          <p:cNvSpPr>
            <a:spLocks noGrp="1"/>
          </p:cNvSpPr>
          <p:nvPr>
            <p:ph idx="13"/>
          </p:nvPr>
        </p:nvSpPr>
        <p:spPr>
          <a:xfrm>
            <a:off x="334963" y="1260475"/>
            <a:ext cx="11522075" cy="511193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Umfang der Normtests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/>
          </a:p>
          <a:p>
            <a:pPr marL="0" indent="0">
              <a:spcBef>
                <a:spcPts val="1800"/>
              </a:spcBef>
              <a:buNone/>
            </a:pPr>
            <a:r>
              <a:rPr lang="de-DE" sz="1600" dirty="0"/>
              <a:t>Anforderungen für das Bestehen der Tests:</a:t>
            </a:r>
          </a:p>
          <a:p>
            <a:pPr marL="285750" indent="-285750">
              <a:spcBef>
                <a:spcPts val="600"/>
              </a:spcBef>
            </a:pPr>
            <a:r>
              <a:rPr lang="de-DE" sz="1400" dirty="0"/>
              <a:t>Kein Austreten von flüssigen, gasförmigen oder festen Bestandteilen</a:t>
            </a:r>
          </a:p>
          <a:p>
            <a:pPr marL="285750" indent="-285750">
              <a:spcBef>
                <a:spcPts val="600"/>
              </a:spcBef>
            </a:pPr>
            <a:r>
              <a:rPr lang="de-DE" sz="1400" dirty="0"/>
              <a:t>Kein Entzünden</a:t>
            </a:r>
          </a:p>
          <a:p>
            <a:pPr marL="285750" indent="-285750">
              <a:spcBef>
                <a:spcPts val="600"/>
              </a:spcBef>
            </a:pPr>
            <a:r>
              <a:rPr lang="de-DE" sz="1400" dirty="0"/>
              <a:t>Kein Ansteigen der Oberflächentemperatur über 170°C</a:t>
            </a:r>
          </a:p>
          <a:p>
            <a:pPr marL="285750" indent="-285750">
              <a:spcBef>
                <a:spcPts val="600"/>
              </a:spcBef>
            </a:pPr>
            <a:r>
              <a:rPr lang="de-DE" sz="1400" dirty="0"/>
              <a:t>Kein signifikanter Spannungsverlust (außer bei Entlade-/Ladetests)</a:t>
            </a:r>
          </a:p>
          <a:p>
            <a:pPr marL="0" indent="0">
              <a:buNone/>
            </a:pPr>
            <a:endParaRPr lang="de-DE" sz="1600" dirty="0"/>
          </a:p>
        </p:txBody>
      </p:sp>
      <p:grpSp>
        <p:nvGrpSpPr>
          <p:cNvPr id="7" name="Gruppieren 2"/>
          <p:cNvGrpSpPr/>
          <p:nvPr/>
        </p:nvGrpSpPr>
        <p:grpSpPr>
          <a:xfrm>
            <a:off x="486012" y="1769054"/>
            <a:ext cx="1431575" cy="477077"/>
            <a:chOff x="740465" y="4745935"/>
            <a:chExt cx="1431575" cy="477077"/>
          </a:xfrm>
        </p:grpSpPr>
        <p:sp>
          <p:nvSpPr>
            <p:cNvPr id="32" name="Rechteck 31"/>
            <p:cNvSpPr/>
            <p:nvPr/>
          </p:nvSpPr>
          <p:spPr>
            <a:xfrm>
              <a:off x="998883" y="4745935"/>
              <a:ext cx="1173157" cy="477077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 dirty="0">
                  <a:latin typeface="Titillium Web" panose="00000500000000000000" pitchFamily="2" charset="0"/>
                </a:rPr>
                <a:t>Höhen-simulation</a:t>
              </a:r>
            </a:p>
          </p:txBody>
        </p:sp>
        <p:sp>
          <p:nvSpPr>
            <p:cNvPr id="33" name="Rechteck 32"/>
            <p:cNvSpPr/>
            <p:nvPr/>
          </p:nvSpPr>
          <p:spPr>
            <a:xfrm>
              <a:off x="740465" y="4814265"/>
              <a:ext cx="347869" cy="3478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0000500000000000000" pitchFamily="2" charset="0"/>
                </a:rPr>
                <a:t>T1</a:t>
              </a:r>
            </a:p>
          </p:txBody>
        </p:sp>
      </p:grpSp>
      <p:grpSp>
        <p:nvGrpSpPr>
          <p:cNvPr id="8" name="Gruppieren 4"/>
          <p:cNvGrpSpPr/>
          <p:nvPr/>
        </p:nvGrpSpPr>
        <p:grpSpPr>
          <a:xfrm>
            <a:off x="463299" y="2479190"/>
            <a:ext cx="1450594" cy="477077"/>
            <a:chOff x="1998105" y="4745935"/>
            <a:chExt cx="1450594" cy="477077"/>
          </a:xfrm>
        </p:grpSpPr>
        <p:sp>
          <p:nvSpPr>
            <p:cNvPr id="30" name="Rechteck 29"/>
            <p:cNvSpPr/>
            <p:nvPr/>
          </p:nvSpPr>
          <p:spPr>
            <a:xfrm>
              <a:off x="2275542" y="4745935"/>
              <a:ext cx="1173157" cy="477077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 dirty="0">
                  <a:latin typeface="Titillium Web" panose="00000500000000000000" pitchFamily="2" charset="0"/>
                </a:rPr>
                <a:t>Thermischer Test</a:t>
              </a:r>
            </a:p>
          </p:txBody>
        </p:sp>
        <p:sp>
          <p:nvSpPr>
            <p:cNvPr id="31" name="Rechteck 30"/>
            <p:cNvSpPr/>
            <p:nvPr/>
          </p:nvSpPr>
          <p:spPr>
            <a:xfrm>
              <a:off x="1998105" y="4814265"/>
              <a:ext cx="347869" cy="3478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0000500000000000000" pitchFamily="2" charset="0"/>
                </a:rPr>
                <a:t>T2</a:t>
              </a:r>
            </a:p>
          </p:txBody>
        </p:sp>
      </p:grpSp>
      <p:grpSp>
        <p:nvGrpSpPr>
          <p:cNvPr id="10" name="Gruppieren 5"/>
          <p:cNvGrpSpPr/>
          <p:nvPr/>
        </p:nvGrpSpPr>
        <p:grpSpPr>
          <a:xfrm>
            <a:off x="463299" y="3200821"/>
            <a:ext cx="1450594" cy="477077"/>
            <a:chOff x="3274764" y="4745935"/>
            <a:chExt cx="1450594" cy="477077"/>
          </a:xfrm>
        </p:grpSpPr>
        <p:sp>
          <p:nvSpPr>
            <p:cNvPr id="28" name="Rechteck 27"/>
            <p:cNvSpPr/>
            <p:nvPr/>
          </p:nvSpPr>
          <p:spPr>
            <a:xfrm>
              <a:off x="3552201" y="4745935"/>
              <a:ext cx="1173157" cy="477077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 dirty="0">
                  <a:latin typeface="Titillium Web" panose="00000500000000000000" pitchFamily="2" charset="0"/>
                </a:rPr>
                <a:t>Vibration</a:t>
              </a:r>
            </a:p>
          </p:txBody>
        </p:sp>
        <p:sp>
          <p:nvSpPr>
            <p:cNvPr id="29" name="Rechteck 28"/>
            <p:cNvSpPr/>
            <p:nvPr/>
          </p:nvSpPr>
          <p:spPr>
            <a:xfrm>
              <a:off x="3274764" y="4814265"/>
              <a:ext cx="347869" cy="3478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0000500000000000000" pitchFamily="2" charset="0"/>
                </a:rPr>
                <a:t>T3</a:t>
              </a:r>
            </a:p>
          </p:txBody>
        </p:sp>
      </p:grpSp>
      <p:grpSp>
        <p:nvGrpSpPr>
          <p:cNvPr id="13" name="Gruppieren 17"/>
          <p:cNvGrpSpPr/>
          <p:nvPr/>
        </p:nvGrpSpPr>
        <p:grpSpPr>
          <a:xfrm>
            <a:off x="463299" y="3911947"/>
            <a:ext cx="1451325" cy="477077"/>
            <a:chOff x="4550692" y="4745935"/>
            <a:chExt cx="1451325" cy="477077"/>
          </a:xfrm>
        </p:grpSpPr>
        <p:sp>
          <p:nvSpPr>
            <p:cNvPr id="26" name="Rechteck 25"/>
            <p:cNvSpPr/>
            <p:nvPr/>
          </p:nvSpPr>
          <p:spPr>
            <a:xfrm>
              <a:off x="4828860" y="4745935"/>
              <a:ext cx="1173157" cy="477077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 dirty="0">
                  <a:latin typeface="Titillium Web" panose="00000500000000000000" pitchFamily="2" charset="0"/>
                </a:rPr>
                <a:t>Schlag</a:t>
              </a:r>
            </a:p>
          </p:txBody>
        </p:sp>
        <p:sp>
          <p:nvSpPr>
            <p:cNvPr id="27" name="Rechteck 26"/>
            <p:cNvSpPr/>
            <p:nvPr/>
          </p:nvSpPr>
          <p:spPr>
            <a:xfrm>
              <a:off x="4550692" y="4814265"/>
              <a:ext cx="347869" cy="3478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0000500000000000000" pitchFamily="2" charset="0"/>
                </a:rPr>
                <a:t>T4</a:t>
              </a:r>
            </a:p>
          </p:txBody>
        </p:sp>
      </p:grpSp>
      <p:grpSp>
        <p:nvGrpSpPr>
          <p:cNvPr id="14" name="Gruppieren 18"/>
          <p:cNvGrpSpPr/>
          <p:nvPr/>
        </p:nvGrpSpPr>
        <p:grpSpPr>
          <a:xfrm>
            <a:off x="6566896" y="1769054"/>
            <a:ext cx="1450594" cy="477077"/>
            <a:chOff x="5828082" y="4745935"/>
            <a:chExt cx="1450594" cy="477077"/>
          </a:xfrm>
        </p:grpSpPr>
        <p:sp>
          <p:nvSpPr>
            <p:cNvPr id="24" name="Rechteck 23"/>
            <p:cNvSpPr/>
            <p:nvPr/>
          </p:nvSpPr>
          <p:spPr>
            <a:xfrm>
              <a:off x="6105519" y="4745935"/>
              <a:ext cx="1173157" cy="477077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 dirty="0">
                  <a:latin typeface="Titillium Web" panose="00000500000000000000" pitchFamily="2" charset="0"/>
                </a:rPr>
                <a:t>Externer Kurzschluss</a:t>
              </a:r>
            </a:p>
          </p:txBody>
        </p:sp>
        <p:sp>
          <p:nvSpPr>
            <p:cNvPr id="25" name="Rechteck 24"/>
            <p:cNvSpPr/>
            <p:nvPr/>
          </p:nvSpPr>
          <p:spPr>
            <a:xfrm>
              <a:off x="5828082" y="4814265"/>
              <a:ext cx="347869" cy="3478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0000500000000000000" pitchFamily="2" charset="0"/>
                </a:rPr>
                <a:t>T5</a:t>
              </a:r>
            </a:p>
          </p:txBody>
        </p:sp>
      </p:grpSp>
      <p:grpSp>
        <p:nvGrpSpPr>
          <p:cNvPr id="15" name="Gruppieren 19"/>
          <p:cNvGrpSpPr/>
          <p:nvPr/>
        </p:nvGrpSpPr>
        <p:grpSpPr>
          <a:xfrm>
            <a:off x="6566896" y="2479190"/>
            <a:ext cx="1450594" cy="477077"/>
            <a:chOff x="5063874" y="4039407"/>
            <a:chExt cx="1450594" cy="477077"/>
          </a:xfrm>
        </p:grpSpPr>
        <p:sp>
          <p:nvSpPr>
            <p:cNvPr id="22" name="Rechteck 21"/>
            <p:cNvSpPr/>
            <p:nvPr/>
          </p:nvSpPr>
          <p:spPr>
            <a:xfrm>
              <a:off x="5341311" y="4039407"/>
              <a:ext cx="1173157" cy="477077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 dirty="0">
                  <a:latin typeface="Titillium Web" panose="00000500000000000000" pitchFamily="2" charset="0"/>
                </a:rPr>
                <a:t>Aufprall / Quetschung</a:t>
              </a:r>
            </a:p>
          </p:txBody>
        </p:sp>
        <p:sp>
          <p:nvSpPr>
            <p:cNvPr id="23" name="Rechteck 22"/>
            <p:cNvSpPr/>
            <p:nvPr/>
          </p:nvSpPr>
          <p:spPr>
            <a:xfrm>
              <a:off x="5063874" y="4107737"/>
              <a:ext cx="347869" cy="3478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0000500000000000000" pitchFamily="2" charset="0"/>
                </a:rPr>
                <a:t>T6</a:t>
              </a:r>
            </a:p>
          </p:txBody>
        </p:sp>
      </p:grpSp>
      <p:grpSp>
        <p:nvGrpSpPr>
          <p:cNvPr id="16" name="Gruppieren 20"/>
          <p:cNvGrpSpPr/>
          <p:nvPr/>
        </p:nvGrpSpPr>
        <p:grpSpPr>
          <a:xfrm>
            <a:off x="6566896" y="3200821"/>
            <a:ext cx="1450593" cy="477077"/>
            <a:chOff x="5063874" y="4605413"/>
            <a:chExt cx="1450593" cy="477077"/>
          </a:xfrm>
        </p:grpSpPr>
        <p:sp>
          <p:nvSpPr>
            <p:cNvPr id="20" name="Rechteck 33"/>
            <p:cNvSpPr/>
            <p:nvPr/>
          </p:nvSpPr>
          <p:spPr>
            <a:xfrm>
              <a:off x="5341310" y="4605413"/>
              <a:ext cx="1173157" cy="477077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 dirty="0">
                  <a:latin typeface="Titillium Web" panose="00000500000000000000" pitchFamily="2" charset="0"/>
                </a:rPr>
                <a:t>Überladetest</a:t>
              </a:r>
            </a:p>
          </p:txBody>
        </p:sp>
        <p:sp>
          <p:nvSpPr>
            <p:cNvPr id="21" name="Rechteck 38"/>
            <p:cNvSpPr/>
            <p:nvPr/>
          </p:nvSpPr>
          <p:spPr>
            <a:xfrm>
              <a:off x="5063874" y="4698312"/>
              <a:ext cx="318048" cy="318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0000500000000000000" pitchFamily="2" charset="0"/>
                </a:rPr>
                <a:t>T7</a:t>
              </a:r>
            </a:p>
          </p:txBody>
        </p:sp>
      </p:grpSp>
      <p:grpSp>
        <p:nvGrpSpPr>
          <p:cNvPr id="17" name="Gruppieren 40"/>
          <p:cNvGrpSpPr/>
          <p:nvPr/>
        </p:nvGrpSpPr>
        <p:grpSpPr>
          <a:xfrm>
            <a:off x="6566896" y="3911947"/>
            <a:ext cx="1450592" cy="477077"/>
            <a:chOff x="5063874" y="5171419"/>
            <a:chExt cx="1450592" cy="477077"/>
          </a:xfrm>
        </p:grpSpPr>
        <p:sp>
          <p:nvSpPr>
            <p:cNvPr id="18" name="Rechteck 41"/>
            <p:cNvSpPr/>
            <p:nvPr/>
          </p:nvSpPr>
          <p:spPr>
            <a:xfrm>
              <a:off x="5341309" y="5171419"/>
              <a:ext cx="1173157" cy="477077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 dirty="0">
                  <a:latin typeface="Titillium Web" panose="00000500000000000000" pitchFamily="2" charset="0"/>
                </a:rPr>
                <a:t>Erzwungene</a:t>
              </a:r>
              <a:br>
                <a:rPr lang="de-DE" sz="1200" b="1" dirty="0">
                  <a:latin typeface="Titillium Web" panose="00000500000000000000" pitchFamily="2" charset="0"/>
                </a:rPr>
              </a:br>
              <a:r>
                <a:rPr lang="de-DE" sz="1200" b="1" dirty="0">
                  <a:latin typeface="Titillium Web" panose="00000500000000000000" pitchFamily="2" charset="0"/>
                </a:rPr>
                <a:t>Entladung</a:t>
              </a:r>
            </a:p>
          </p:txBody>
        </p:sp>
        <p:sp>
          <p:nvSpPr>
            <p:cNvPr id="19" name="Rechteck 42"/>
            <p:cNvSpPr/>
            <p:nvPr/>
          </p:nvSpPr>
          <p:spPr>
            <a:xfrm>
              <a:off x="5063874" y="5259066"/>
              <a:ext cx="318048" cy="318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tillium Web" panose="00000500000000000000" pitchFamily="2" charset="0"/>
                </a:rPr>
                <a:t>T8</a:t>
              </a:r>
            </a:p>
          </p:txBody>
        </p:sp>
      </p:grpSp>
      <p:sp>
        <p:nvSpPr>
          <p:cNvPr id="4" name="Rechteck 43"/>
          <p:cNvSpPr/>
          <p:nvPr/>
        </p:nvSpPr>
        <p:spPr>
          <a:xfrm>
            <a:off x="2005013" y="1748163"/>
            <a:ext cx="28908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Lagerung für &gt; 6 h</a:t>
            </a:r>
          </a:p>
          <a:p>
            <a:r>
              <a:rPr lang="de-DE" sz="1400" dirty="0"/>
              <a:t>Druck unter 11,6 kPa – 15-25°C</a:t>
            </a:r>
          </a:p>
        </p:txBody>
      </p:sp>
      <p:sp>
        <p:nvSpPr>
          <p:cNvPr id="35" name="Rechteck 44"/>
          <p:cNvSpPr/>
          <p:nvPr/>
        </p:nvSpPr>
        <p:spPr>
          <a:xfrm>
            <a:off x="2005013" y="2448846"/>
            <a:ext cx="327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75 °C und -40 °C im Wechsel – je 6 h</a:t>
            </a:r>
          </a:p>
          <a:p>
            <a:r>
              <a:rPr lang="de-DE" sz="1400" dirty="0"/>
              <a:t>Mindestens 10 Wiederholungen</a:t>
            </a:r>
          </a:p>
        </p:txBody>
      </p:sp>
      <p:sp>
        <p:nvSpPr>
          <p:cNvPr id="36" name="Rechteck 45"/>
          <p:cNvSpPr/>
          <p:nvPr/>
        </p:nvSpPr>
        <p:spPr>
          <a:xfrm>
            <a:off x="2005012" y="3177749"/>
            <a:ext cx="42285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Sinusanregung zwischen 7 Hz und 200 Hz</a:t>
            </a:r>
            <a:br>
              <a:rPr lang="de-DE" sz="1400" dirty="0"/>
            </a:br>
            <a:r>
              <a:rPr lang="de-DE" sz="1400" dirty="0"/>
              <a:t>12 Wiederholungen, min. 3 h, 3 Zellausrichtungen</a:t>
            </a:r>
          </a:p>
        </p:txBody>
      </p:sp>
      <p:sp>
        <p:nvSpPr>
          <p:cNvPr id="37" name="Rechteck 46"/>
          <p:cNvSpPr/>
          <p:nvPr/>
        </p:nvSpPr>
        <p:spPr>
          <a:xfrm>
            <a:off x="2005012" y="3897008"/>
            <a:ext cx="42285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Belastung mit bis zu 150 g in positiver/negativer</a:t>
            </a:r>
            <a:br>
              <a:rPr lang="de-DE" sz="1400" dirty="0"/>
            </a:br>
            <a:r>
              <a:rPr lang="de-DE" sz="1400" dirty="0"/>
              <a:t>Richtung, 3 Wiederholungen, 3 Zellausrichtungen</a:t>
            </a:r>
          </a:p>
        </p:txBody>
      </p:sp>
      <p:sp>
        <p:nvSpPr>
          <p:cNvPr id="38" name="Rechteck 47"/>
          <p:cNvSpPr/>
          <p:nvPr/>
        </p:nvSpPr>
        <p:spPr>
          <a:xfrm>
            <a:off x="8074687" y="1748163"/>
            <a:ext cx="32505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Kurzschluss unter 0,1 </a:t>
            </a:r>
            <a:r>
              <a:rPr lang="el-GR" sz="1400" dirty="0"/>
              <a:t>Ω</a:t>
            </a:r>
            <a:r>
              <a:rPr lang="de-DE" sz="1400" dirty="0"/>
              <a:t> für min. 6 h,</a:t>
            </a:r>
          </a:p>
          <a:p>
            <a:r>
              <a:rPr lang="de-DE" sz="1400" dirty="0"/>
              <a:t>Durchführung bei 55 °C</a:t>
            </a:r>
          </a:p>
        </p:txBody>
      </p:sp>
      <p:sp>
        <p:nvSpPr>
          <p:cNvPr id="39" name="Rechteck 48"/>
          <p:cNvSpPr/>
          <p:nvPr/>
        </p:nvSpPr>
        <p:spPr>
          <a:xfrm>
            <a:off x="8074687" y="2448846"/>
            <a:ext cx="3155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Kollision mit zylindrischem Prüfkörper, 9,1 kg aus 61 cm Höhe</a:t>
            </a:r>
          </a:p>
        </p:txBody>
      </p:sp>
      <p:sp>
        <p:nvSpPr>
          <p:cNvPr id="40" name="Rechteck 49"/>
          <p:cNvSpPr/>
          <p:nvPr/>
        </p:nvSpPr>
        <p:spPr>
          <a:xfrm>
            <a:off x="8074687" y="3176339"/>
            <a:ext cx="36791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Kontinuierliches Laden mit doppeltem Nennstrom, bei 1,2 bis 2-facher Spannung</a:t>
            </a:r>
          </a:p>
        </p:txBody>
      </p:sp>
      <p:sp>
        <p:nvSpPr>
          <p:cNvPr id="41" name="Rechteck 50"/>
          <p:cNvSpPr/>
          <p:nvPr/>
        </p:nvSpPr>
        <p:spPr>
          <a:xfrm>
            <a:off x="8074686" y="3906069"/>
            <a:ext cx="28908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Tiefentladung mit maximalem Nenn-Entladestrom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19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600" dirty="0"/>
              <a:t>Gesetzliche Rahmenbedingungen</a:t>
            </a:r>
          </a:p>
          <a:p>
            <a:pPr lvl="1"/>
            <a:r>
              <a:rPr lang="de-DE" sz="1400" dirty="0"/>
              <a:t>Bisher keine öffentlich-rechtlichen Vorschriften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2.8 	Lagerung von Lithium-Ionen-Batterien</a:t>
            </a:r>
          </a:p>
        </p:txBody>
      </p:sp>
      <p:sp>
        <p:nvSpPr>
          <p:cNvPr id="12" name="Inhaltsplatzhalter 6"/>
          <p:cNvSpPr>
            <a:spLocks noGrp="1"/>
          </p:cNvSpPr>
          <p:nvPr>
            <p:ph idx="13"/>
          </p:nvPr>
        </p:nvSpPr>
        <p:spPr>
          <a:xfrm>
            <a:off x="6275388" y="1257300"/>
            <a:ext cx="5581650" cy="5041900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/>
              <a:t>Allgemeine Maßnahmen zur Schadensvermeidung</a:t>
            </a:r>
          </a:p>
          <a:p>
            <a:pPr lvl="1"/>
            <a:r>
              <a:rPr lang="de-DE" sz="1400" dirty="0"/>
              <a:t>Verhinderung äußerer Kurzschlüsse</a:t>
            </a:r>
          </a:p>
          <a:p>
            <a:pPr lvl="1"/>
            <a:r>
              <a:rPr lang="de-DE" sz="1400" dirty="0"/>
              <a:t>Nicht direkt und dauerhaft hohen Temperaturen aussetzen</a:t>
            </a:r>
          </a:p>
          <a:p>
            <a:pPr lvl="1"/>
            <a:r>
              <a:rPr lang="de-DE" sz="1400" dirty="0"/>
              <a:t>Bauliche oder räumliche Trennung von mind. 2,5 m, </a:t>
            </a:r>
            <a:br>
              <a:rPr lang="de-DE" sz="1400" dirty="0"/>
            </a:br>
            <a:r>
              <a:rPr lang="de-DE" sz="1400" dirty="0"/>
              <a:t>wenn keine automatische Löschanlage vorhanden</a:t>
            </a:r>
          </a:p>
          <a:p>
            <a:pPr lvl="1"/>
            <a:r>
              <a:rPr lang="de-DE" sz="1400" dirty="0"/>
              <a:t>Beschädigte Batterien umgehend entfernen und entsorgen;</a:t>
            </a:r>
            <a:br>
              <a:rPr lang="de-DE" sz="1400" dirty="0"/>
            </a:br>
            <a:r>
              <a:rPr lang="de-DE" sz="1400" dirty="0"/>
              <a:t>Lagerung in brandschutztechnisch abgetrenntem Bereich </a:t>
            </a:r>
          </a:p>
          <a:p>
            <a:pPr marL="0" indent="0">
              <a:buNone/>
            </a:pPr>
            <a:r>
              <a:rPr lang="de-DE" sz="1600" dirty="0"/>
              <a:t>Maßnahmen bei Batterien mittlerer Leistung / Menge</a:t>
            </a:r>
          </a:p>
          <a:p>
            <a:pPr lvl="1"/>
            <a:r>
              <a:rPr lang="de-DE" sz="1400" dirty="0"/>
              <a:t>Mischlagerung vermeiden</a:t>
            </a:r>
          </a:p>
          <a:p>
            <a:pPr lvl="1"/>
            <a:r>
              <a:rPr lang="de-DE" sz="1400" dirty="0"/>
              <a:t>Größere räumliche Trennung von mind. 5 m</a:t>
            </a:r>
          </a:p>
          <a:p>
            <a:pPr lvl="1"/>
            <a:r>
              <a:rPr lang="de-DE" sz="1400" dirty="0"/>
              <a:t>Baulich feuerbeständige Abtrennung</a:t>
            </a:r>
          </a:p>
          <a:p>
            <a:pPr lvl="1"/>
            <a:r>
              <a:rPr lang="de-DE" sz="1400" dirty="0"/>
              <a:t>Brandmeldeanlage</a:t>
            </a:r>
          </a:p>
          <a:p>
            <a:pPr lvl="1"/>
            <a:r>
              <a:rPr lang="de-DE" sz="1400" dirty="0"/>
              <a:t>Kapselung in Lagerboxen, Containern</a:t>
            </a:r>
          </a:p>
          <a:p>
            <a:pPr marL="0" indent="0">
              <a:buNone/>
            </a:pPr>
            <a:r>
              <a:rPr lang="de-DE" sz="1600" dirty="0"/>
              <a:t>Maßnahmen bei Batterien großer Leistung / Menge</a:t>
            </a:r>
          </a:p>
          <a:p>
            <a:pPr lvl="1"/>
            <a:r>
              <a:rPr lang="de-DE" sz="1400" dirty="0"/>
              <a:t>Einzelfallkonzepte nötig</a:t>
            </a:r>
          </a:p>
          <a:p>
            <a:pPr lvl="1"/>
            <a:r>
              <a:rPr lang="de-DE" sz="1400" dirty="0"/>
              <a:t>Automatische Löschanlagen</a:t>
            </a:r>
          </a:p>
          <a:p>
            <a:pPr lvl="1"/>
            <a:r>
              <a:rPr lang="de-DE" sz="1400" dirty="0"/>
              <a:t>Separierung und Mengenbegrenzungen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134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6" t="13239" r="11004" b="8598"/>
          <a:stretch/>
        </p:blipFill>
        <p:spPr>
          <a:xfrm>
            <a:off x="2975278" y="2138157"/>
            <a:ext cx="3025166" cy="287199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5"/>
          <a:stretch/>
        </p:blipFill>
        <p:spPr>
          <a:xfrm>
            <a:off x="250019" y="2426812"/>
            <a:ext cx="2407750" cy="308481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369" y="4268185"/>
            <a:ext cx="1315122" cy="1752699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307169" y="5408838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2"/>
                </a:solidFill>
              </a:rPr>
              <a:t>[PRO]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162930" y="5882384"/>
            <a:ext cx="59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2"/>
                </a:solidFill>
              </a:rPr>
              <a:t>[ZAR]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402203" y="4733151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2"/>
                </a:solidFill>
              </a:rPr>
              <a:t>[DEN]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1268804" y="6050776"/>
            <a:ext cx="612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2"/>
                </a:solidFill>
              </a:rPr>
              <a:t>[GDV]</a:t>
            </a:r>
          </a:p>
        </p:txBody>
      </p:sp>
    </p:spTree>
    <p:extLst>
      <p:ext uri="{BB962C8B-B14F-4D97-AF65-F5344CB8AC3E}">
        <p14:creationId xmlns:p14="http://schemas.microsoft.com/office/powerpoint/2010/main" val="220837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800" dirty="0"/>
              <a:t>Beispiele:</a:t>
            </a:r>
          </a:p>
          <a:p>
            <a:r>
              <a:rPr lang="de-DE" sz="1800" dirty="0"/>
              <a:t>Notebook			Standard-Akku: 				3s 2p</a:t>
            </a:r>
            <a:br>
              <a:rPr lang="de-DE" sz="1800" dirty="0"/>
            </a:br>
            <a:r>
              <a:rPr lang="de-DE" sz="1800" dirty="0"/>
              <a:t>						Hochkapazitäts-Akku:		3s 3p </a:t>
            </a:r>
          </a:p>
          <a:p>
            <a:r>
              <a:rPr lang="de-DE" sz="1800" dirty="0" err="1"/>
              <a:t>Pedelec</a:t>
            </a:r>
            <a:r>
              <a:rPr lang="de-DE" sz="1800" dirty="0"/>
              <a:t>			10s 4p	 </a:t>
            </a:r>
          </a:p>
          <a:p>
            <a:endParaRPr lang="de-DE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		Batteriesysteme</a:t>
            </a:r>
            <a:br>
              <a:rPr lang="de-DE" dirty="0"/>
            </a:br>
            <a:r>
              <a:rPr lang="de-DE" sz="2400" dirty="0"/>
              <a:t>4.1 	Serienschaltung und Parallelschaltung von Einzelzellen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6000" y="1259999"/>
            <a:ext cx="5039275" cy="5040000"/>
          </a:xfrm>
        </p:spPr>
        <p:txBody>
          <a:bodyPr/>
          <a:lstStyle/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0" y="1353349"/>
            <a:ext cx="4800020" cy="319801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7" b="15670"/>
          <a:stretch/>
        </p:blipFill>
        <p:spPr>
          <a:xfrm>
            <a:off x="5787453" y="3446577"/>
            <a:ext cx="6069585" cy="2587005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12192000" y="4070012"/>
            <a:ext cx="1845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weiteres Beispiel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54013" y="4530840"/>
            <a:ext cx="561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2"/>
                </a:solidFill>
              </a:rPr>
              <a:t>[CAD]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684438" y="5996908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2"/>
                </a:solidFill>
              </a:rPr>
              <a:t>[PED]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193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800" dirty="0"/>
              <a:t>Elektrofahrzeugs-Beispiele:</a:t>
            </a:r>
          </a:p>
          <a:p>
            <a:r>
              <a:rPr lang="de-DE" sz="1800" dirty="0"/>
              <a:t>Tesla Model S	96s 72p (18650er Rundzellen)</a:t>
            </a:r>
          </a:p>
          <a:p>
            <a:r>
              <a:rPr lang="de-DE" sz="1800" dirty="0"/>
              <a:t>Chevrolet </a:t>
            </a:r>
            <a:r>
              <a:rPr lang="de-DE" sz="1800" dirty="0" err="1"/>
              <a:t>Bolt</a:t>
            </a:r>
            <a:r>
              <a:rPr lang="de-DE" sz="1800" dirty="0"/>
              <a:t>	96s 3p	 (</a:t>
            </a:r>
            <a:r>
              <a:rPr lang="de-DE" sz="1800" dirty="0" err="1"/>
              <a:t>Pouch</a:t>
            </a:r>
            <a:r>
              <a:rPr lang="de-DE" sz="1800" dirty="0"/>
              <a:t>-Zellen)</a:t>
            </a:r>
          </a:p>
          <a:p>
            <a:r>
              <a:rPr lang="de-DE" sz="1800" dirty="0"/>
              <a:t>BMW i3				96s 1p	 (prismatische Zellen)</a:t>
            </a:r>
          </a:p>
          <a:p>
            <a:endParaRPr lang="de-DE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		Batteriesysteme</a:t>
            </a:r>
            <a:br>
              <a:rPr lang="de-DE" dirty="0"/>
            </a:br>
            <a:r>
              <a:rPr lang="de-DE" sz="2400" dirty="0"/>
              <a:t>4.1 	Serienschaltung und Parallelschaltung von Einzelzellen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6000" y="1259999"/>
            <a:ext cx="5039275" cy="5040000"/>
          </a:xfrm>
        </p:spPr>
        <p:txBody>
          <a:bodyPr/>
          <a:lstStyle/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t="15184" r="9545" b="9959"/>
          <a:stretch/>
        </p:blipFill>
        <p:spPr>
          <a:xfrm>
            <a:off x="2717785" y="3071751"/>
            <a:ext cx="5280590" cy="340824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6" r="6250"/>
          <a:stretch/>
        </p:blipFill>
        <p:spPr>
          <a:xfrm>
            <a:off x="422275" y="1257301"/>
            <a:ext cx="3843611" cy="27051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r="6791"/>
          <a:stretch/>
        </p:blipFill>
        <p:spPr>
          <a:xfrm>
            <a:off x="7999413" y="3429799"/>
            <a:ext cx="3857625" cy="28702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34962" y="3940083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2"/>
                </a:solidFill>
              </a:rPr>
              <a:t>[HAC]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814422" y="6113000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2"/>
                </a:solidFill>
              </a:rPr>
              <a:t>[GMA]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487935" y="6090682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2"/>
                </a:solidFill>
              </a:rPr>
              <a:t>[MOT]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421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		Batteriesysteme</a:t>
            </a:r>
            <a:br>
              <a:rPr lang="de-DE" dirty="0"/>
            </a:br>
            <a:r>
              <a:rPr lang="de-DE" sz="2400" dirty="0"/>
              <a:t>4.3 	Sicherheitselemente auf Systemebene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6000" y="1259999"/>
            <a:ext cx="5039275" cy="5040000"/>
          </a:xfrm>
        </p:spPr>
        <p:txBody>
          <a:bodyPr/>
          <a:lstStyle/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</p:txBody>
      </p:sp>
      <p:sp>
        <p:nvSpPr>
          <p:cNvPr id="11" name="Inhaltsplatzhalter 8"/>
          <p:cNvSpPr>
            <a:spLocks noGrp="1"/>
          </p:cNvSpPr>
          <p:nvPr>
            <p:ph idx="13"/>
          </p:nvPr>
        </p:nvSpPr>
        <p:spPr>
          <a:xfrm>
            <a:off x="6276000" y="1259999"/>
            <a:ext cx="5580000" cy="5040000"/>
          </a:xfrm>
        </p:spPr>
        <p:txBody>
          <a:bodyPr/>
          <a:lstStyle/>
          <a:p>
            <a:r>
              <a:rPr lang="de-DE" sz="1600" dirty="0"/>
              <a:t>Batterie-Management-System</a:t>
            </a:r>
          </a:p>
          <a:p>
            <a:pPr lvl="1"/>
            <a:r>
              <a:rPr lang="de-DE" sz="1400" dirty="0"/>
              <a:t>Redundante Ausführung sicherheitskritischer Messungen</a:t>
            </a:r>
            <a:br>
              <a:rPr lang="de-DE" sz="1400" dirty="0"/>
            </a:br>
            <a:r>
              <a:rPr lang="de-DE" sz="1400" dirty="0"/>
              <a:t>z.B. Einzelzellmessung und Abgleich der Summe mit Modulmessung</a:t>
            </a:r>
          </a:p>
          <a:p>
            <a:pPr lvl="1"/>
            <a:r>
              <a:rPr lang="de-DE" sz="1400" dirty="0"/>
              <a:t>Freigabe der Batteriespannung erst nach erfolgreicher Kommunikationssequenz</a:t>
            </a:r>
          </a:p>
          <a:p>
            <a:pPr lvl="1"/>
            <a:r>
              <a:rPr lang="de-DE" sz="1400" dirty="0"/>
              <a:t>Pilot-/Lebens-Linie, die bei Ausfall von sicherheitsrelevanten Einzelkomponenten den Batteriespeicher abschaltet</a:t>
            </a:r>
          </a:p>
          <a:p>
            <a:r>
              <a:rPr lang="de-DE" sz="1600" dirty="0"/>
              <a:t>Relais / Schütze</a:t>
            </a:r>
          </a:p>
          <a:p>
            <a:pPr lvl="1"/>
            <a:r>
              <a:rPr lang="de-DE" sz="1400" dirty="0"/>
              <a:t>Allpoliges Unterbrechen des Strompfades</a:t>
            </a:r>
          </a:p>
          <a:p>
            <a:pPr lvl="1"/>
            <a:r>
              <a:rPr lang="de-DE" sz="1400" dirty="0"/>
              <a:t>Vorladen des Zwischenkreises</a:t>
            </a:r>
          </a:p>
          <a:p>
            <a:r>
              <a:rPr lang="de-DE" sz="1600" dirty="0"/>
              <a:t>Schmelzsicherungen</a:t>
            </a:r>
          </a:p>
          <a:p>
            <a:pPr lvl="1"/>
            <a:r>
              <a:rPr lang="de-DE" sz="1400" dirty="0"/>
              <a:t>Irreversible Unterbrechung des Strompfades im Notfall</a:t>
            </a:r>
            <a:endParaRPr lang="de-DE" sz="1400" baseline="-25000" dirty="0"/>
          </a:p>
          <a:p>
            <a:r>
              <a:rPr lang="de-DE" sz="1600" dirty="0"/>
              <a:t>Isolationsüberwachung</a:t>
            </a:r>
          </a:p>
          <a:p>
            <a:pPr lvl="1"/>
            <a:r>
              <a:rPr lang="de-DE" sz="1400" dirty="0"/>
              <a:t>Überprüfung der Isolation von Hochvoltpotentialen gegenüber der Fahrzeugmasse eines Elektrofahrzeugs</a:t>
            </a:r>
          </a:p>
          <a:p>
            <a:r>
              <a:rPr lang="de-DE" sz="1600" dirty="0"/>
              <a:t>Service </a:t>
            </a:r>
            <a:r>
              <a:rPr lang="de-DE" sz="1600" dirty="0" err="1"/>
              <a:t>Disconnect</a:t>
            </a:r>
            <a:endParaRPr lang="de-DE" sz="1600" dirty="0"/>
          </a:p>
          <a:p>
            <a:pPr lvl="1"/>
            <a:r>
              <a:rPr lang="de-DE" sz="1400" dirty="0"/>
              <a:t>Unterbrechung des Strompfades für Wartungsarbeiten</a:t>
            </a:r>
          </a:p>
          <a:p>
            <a:pPr lvl="1"/>
            <a:endParaRPr lang="de-DE" sz="1400" dirty="0"/>
          </a:p>
        </p:txBody>
      </p:sp>
      <p:pic>
        <p:nvPicPr>
          <p:cNvPr id="20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891" y="1079998"/>
            <a:ext cx="7562103" cy="483718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34963" y="5640185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2"/>
                </a:solidFill>
              </a:rPr>
              <a:t>nach [INS]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846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dirty="0"/>
              <a:t>Elektrolytzersetzung </a:t>
            </a:r>
          </a:p>
          <a:p>
            <a:pPr lvl="1"/>
            <a:r>
              <a:rPr lang="de-DE" dirty="0"/>
              <a:t>Oxidation des Lösungsmittels</a:t>
            </a:r>
          </a:p>
          <a:p>
            <a:pPr lvl="1"/>
            <a:r>
              <a:rPr lang="de-DE" dirty="0"/>
              <a:t>Zersetzung des Leitsalzes</a:t>
            </a:r>
          </a:p>
          <a:p>
            <a:r>
              <a:rPr lang="de-DE" dirty="0"/>
              <a:t>Verstärktes Auftreten bei </a:t>
            </a:r>
          </a:p>
          <a:p>
            <a:pPr lvl="1"/>
            <a:r>
              <a:rPr lang="de-DE" dirty="0"/>
              <a:t>hohen Spannungen</a:t>
            </a:r>
          </a:p>
          <a:p>
            <a:pPr lvl="1"/>
            <a:r>
              <a:rPr lang="de-DE" dirty="0"/>
              <a:t>Sauerstoff-Freisetzung in Folge von </a:t>
            </a:r>
            <a:br>
              <a:rPr lang="de-DE" dirty="0"/>
            </a:br>
            <a:r>
              <a:rPr lang="de-DE" dirty="0"/>
              <a:t>Rock-Salt-Strukturumwandlungen</a:t>
            </a:r>
          </a:p>
          <a:p>
            <a:r>
              <a:rPr lang="de-DE" dirty="0"/>
              <a:t>Ablagerungsprodukte bilden Passivschicht (SPI) </a:t>
            </a:r>
            <a:br>
              <a:rPr lang="de-DE" dirty="0"/>
            </a:br>
            <a:r>
              <a:rPr lang="de-DE" dirty="0"/>
              <a:t>auf der Kathode</a:t>
            </a:r>
          </a:p>
          <a:p>
            <a:endParaRPr lang="en-US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5"/>
          </p:nvPr>
        </p:nvSpPr>
        <p:spPr>
          <a:xfrm>
            <a:off x="336000" y="5579200"/>
            <a:ext cx="11520000" cy="720000"/>
          </a:xfrm>
        </p:spPr>
        <p:txBody>
          <a:bodyPr/>
          <a:lstStyle/>
          <a:p>
            <a:r>
              <a:rPr lang="de-DE" dirty="0"/>
              <a:t>Auswirkung:			Passivschicht behindert Transportvorgänge, Widerstandsanstieg</a:t>
            </a:r>
          </a:p>
          <a:p>
            <a:r>
              <a:rPr lang="de-DE" dirty="0"/>
              <a:t>Einflussgrößen:	Kathodenpotential, Temperatur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2.2  	Alterung der Lithium-Metalloxid-Kathode</a:t>
            </a:r>
            <a:br>
              <a:rPr lang="de-DE" dirty="0"/>
            </a:br>
            <a:r>
              <a:rPr lang="de-DE" sz="2400" dirty="0"/>
              <a:t>2.2.3	Passivschichtbildung: Solid Permeable Interface (SPI)</a:t>
            </a:r>
            <a:endParaRPr lang="de-DE" dirty="0"/>
          </a:p>
        </p:txBody>
      </p:sp>
      <p:sp>
        <p:nvSpPr>
          <p:cNvPr id="19" name="Datumsplatzhalter 18"/>
          <p:cNvSpPr>
            <a:spLocks noGrp="1"/>
          </p:cNvSpPr>
          <p:nvPr>
            <p:ph type="dt" sz="half" idx="4294967295"/>
          </p:nvPr>
        </p:nvSpPr>
        <p:spPr>
          <a:xfrm>
            <a:off x="9426000" y="6480000"/>
            <a:ext cx="1440000" cy="3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02.03.2017</a:t>
            </a:r>
            <a:endParaRPr lang="de-DE" dirty="0"/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138</a:t>
            </a:fld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65"/>
          <a:stretch/>
        </p:blipFill>
        <p:spPr>
          <a:xfrm>
            <a:off x="424488" y="1320025"/>
            <a:ext cx="5805421" cy="2868517"/>
          </a:xfrm>
          <a:prstGeom prst="rect">
            <a:avLst/>
          </a:prstGeom>
        </p:spPr>
      </p:pic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24488" y="4117743"/>
            <a:ext cx="3106112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de-DE" sz="1200" dirty="0">
                <a:solidFill>
                  <a:schemeClr val="tx2"/>
                </a:solidFill>
              </a:rPr>
              <a:t>nach </a:t>
            </a:r>
            <a:r>
              <a:rPr lang="de-DE" sz="1200" dirty="0" err="1">
                <a:solidFill>
                  <a:schemeClr val="tx2"/>
                </a:solidFill>
              </a:rPr>
              <a:t>Edström</a:t>
            </a:r>
            <a:r>
              <a:rPr lang="de-DE" sz="1200" dirty="0">
                <a:solidFill>
                  <a:schemeClr val="tx2"/>
                </a:solidFill>
              </a:rPr>
              <a:t> et al., </a:t>
            </a:r>
            <a:r>
              <a:rPr lang="de-DE" sz="1200" dirty="0" err="1">
                <a:solidFill>
                  <a:schemeClr val="tx2"/>
                </a:solidFill>
              </a:rPr>
              <a:t>Electrochimica</a:t>
            </a:r>
            <a:r>
              <a:rPr lang="de-DE" sz="1200" dirty="0">
                <a:solidFill>
                  <a:schemeClr val="tx2"/>
                </a:solidFill>
              </a:rPr>
              <a:t> Acta</a:t>
            </a:r>
          </a:p>
        </p:txBody>
      </p:sp>
    </p:spTree>
    <p:extLst>
      <p:ext uri="{BB962C8B-B14F-4D97-AF65-F5344CB8AC3E}">
        <p14:creationId xmlns:p14="http://schemas.microsoft.com/office/powerpoint/2010/main" val="39628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dirty="0"/>
              <a:t>Porenverstopfung durch Ablagerungen</a:t>
            </a:r>
          </a:p>
          <a:p>
            <a:r>
              <a:rPr lang="de-DE" dirty="0"/>
              <a:t>Porenverschluss durch mechanische Verformung </a:t>
            </a:r>
          </a:p>
          <a:p>
            <a:r>
              <a:rPr lang="de-DE" dirty="0"/>
              <a:t>Erschwerter ionischer Transport zwischen den Elektroden führt zu erhöhten Widerständen</a:t>
            </a:r>
          </a:p>
          <a:p>
            <a:r>
              <a:rPr lang="de-DE" dirty="0"/>
              <a:t>Lokale Widerstandserhöhungen können lokales Lithium-</a:t>
            </a:r>
            <a:r>
              <a:rPr lang="de-DE" dirty="0" err="1"/>
              <a:t>Plating</a:t>
            </a:r>
            <a:r>
              <a:rPr lang="de-DE" dirty="0"/>
              <a:t> provozieren</a:t>
            </a:r>
          </a:p>
          <a:p>
            <a:endParaRPr lang="en-US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idx="15"/>
          </p:nvPr>
        </p:nvSpPr>
        <p:spPr>
          <a:xfrm>
            <a:off x="336000" y="5579200"/>
            <a:ext cx="11520000" cy="720000"/>
          </a:xfrm>
        </p:spPr>
        <p:txBody>
          <a:bodyPr/>
          <a:lstStyle/>
          <a:p>
            <a:r>
              <a:rPr lang="de-DE" dirty="0"/>
              <a:t>Auswirkung:			Widerstandsanstieg, inhomogene Belastung</a:t>
            </a:r>
          </a:p>
          <a:p>
            <a:r>
              <a:rPr lang="de-DE" dirty="0"/>
              <a:t>Einflussgrößen:	Zyklentiefe, Stromstärke, vorangegangene Alterungsprozesse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2.3  	Alterung der weiteren Bestandteile</a:t>
            </a:r>
            <a:br>
              <a:rPr lang="de-DE" dirty="0"/>
            </a:br>
            <a:r>
              <a:rPr lang="de-DE" sz="2400" dirty="0"/>
              <a:t>2.3.2	Separator</a:t>
            </a:r>
            <a:endParaRPr lang="de-DE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4294967295"/>
          </p:nvPr>
        </p:nvSpPr>
        <p:spPr>
          <a:xfrm>
            <a:off x="9426000" y="6480000"/>
            <a:ext cx="1440000" cy="3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02.03.2017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139</a:t>
            </a:fld>
            <a:endParaRPr lang="de-DE" dirty="0"/>
          </a:p>
        </p:txBody>
      </p:sp>
      <p:pic>
        <p:nvPicPr>
          <p:cNvPr id="9" name="Inhaltsplatzhalter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5" y="1422340"/>
            <a:ext cx="4808538" cy="3575701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435529" y="1292340"/>
            <a:ext cx="1012063" cy="246221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de-DE" sz="1600" b="1" dirty="0"/>
              <a:t>Neue Zelle</a:t>
            </a:r>
            <a:endParaRPr lang="de-DE" sz="2800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3734229" y="1292340"/>
            <a:ext cx="1372739" cy="246221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de-DE" sz="1600" b="1" dirty="0"/>
              <a:t>Gealterte Zelle</a:t>
            </a:r>
            <a:endParaRPr lang="de-DE" sz="2800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884684" y="5011621"/>
            <a:ext cx="3238400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de-DE" sz="1200" dirty="0" err="1">
                <a:solidFill>
                  <a:schemeClr val="tx2"/>
                </a:solidFill>
              </a:rPr>
              <a:t>Kostecki</a:t>
            </a:r>
            <a:r>
              <a:rPr lang="de-DE" sz="1200" dirty="0">
                <a:solidFill>
                  <a:schemeClr val="tx2"/>
                </a:solidFill>
              </a:rPr>
              <a:t> et al., J. </a:t>
            </a:r>
            <a:r>
              <a:rPr lang="de-DE" sz="1200" dirty="0" err="1">
                <a:solidFill>
                  <a:schemeClr val="tx2"/>
                </a:solidFill>
              </a:rPr>
              <a:t>Electrochem</a:t>
            </a:r>
            <a:r>
              <a:rPr lang="de-DE" sz="1200" dirty="0">
                <a:solidFill>
                  <a:schemeClr val="tx2"/>
                </a:solidFill>
              </a:rPr>
              <a:t>. </a:t>
            </a:r>
            <a:r>
              <a:rPr lang="de-DE" sz="1200" dirty="0" err="1">
                <a:solidFill>
                  <a:schemeClr val="tx2"/>
                </a:solidFill>
              </a:rPr>
              <a:t>Soc.</a:t>
            </a:r>
            <a:endParaRPr lang="de-DE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536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de-DE"/>
              <a:t>1.5	</a:t>
            </a:r>
            <a:r>
              <a:rPr lang="en-US"/>
              <a:t>Energy and power characteristics resulting from cell design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6000" y="1259999"/>
            <a:ext cx="11521038" cy="504000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Design of battery electrodes</a:t>
            </a:r>
          </a:p>
          <a:p>
            <a:pPr marL="2700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300499"/>
              </p:ext>
            </p:extLst>
          </p:nvPr>
        </p:nvGraphicFramePr>
        <p:xfrm>
          <a:off x="447676" y="2735740"/>
          <a:ext cx="9934574" cy="247396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6478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110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0756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High Energy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High Power Cells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Properties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6213" indent="-176213">
                        <a:buFont typeface="Arial" panose="020B0604020202020204" pitchFamily="34" charset="0"/>
                        <a:buChar char="•"/>
                      </a:pPr>
                      <a:r>
                        <a:rPr lang="en-US" sz="1500" noProof="0" dirty="0"/>
                        <a:t>Thick electrode layers</a:t>
                      </a:r>
                    </a:p>
                    <a:p>
                      <a:pPr marL="176213" indent="-176213">
                        <a:buFont typeface="Arial" panose="020B0604020202020204" pitchFamily="34" charset="0"/>
                        <a:buChar char="•"/>
                      </a:pPr>
                      <a:r>
                        <a:rPr lang="en-US" sz="1500" noProof="0" dirty="0"/>
                        <a:t>Low</a:t>
                      </a:r>
                      <a:r>
                        <a:rPr lang="en-US" sz="1500" baseline="0" noProof="0" dirty="0"/>
                        <a:t> porosity</a:t>
                      </a:r>
                      <a:endParaRPr lang="en-US" sz="15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6213" indent="-176213">
                        <a:buFont typeface="Arial" panose="020B0604020202020204" pitchFamily="34" charset="0"/>
                        <a:buChar char="•"/>
                      </a:pPr>
                      <a:r>
                        <a:rPr lang="en-US" sz="1500" noProof="0" dirty="0"/>
                        <a:t>Thin electrode layers</a:t>
                      </a:r>
                    </a:p>
                    <a:p>
                      <a:pPr marL="176213" indent="-176213">
                        <a:buFont typeface="Arial" panose="020B0604020202020204" pitchFamily="34" charset="0"/>
                        <a:buChar char="•"/>
                      </a:pPr>
                      <a:r>
                        <a:rPr lang="en-US" sz="1500" noProof="0" dirty="0"/>
                        <a:t>Higher porosity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6213" indent="-176213"/>
                      <a:r>
                        <a:rPr lang="en-US" sz="1500" noProof="0" dirty="0"/>
                        <a:t>+ 	Maximum energy content</a:t>
                      </a:r>
                    </a:p>
                    <a:p>
                      <a:pPr marL="176213" indent="-176213"/>
                      <a:r>
                        <a:rPr lang="en-US" sz="1500" noProof="0" dirty="0"/>
                        <a:t>+ 	Minimal amount of non-active materials (Current collectors, separator, electrolyte, …)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6213" indent="-176213"/>
                      <a:r>
                        <a:rPr lang="en-US" sz="1500" noProof="0" dirty="0"/>
                        <a:t>+ 	Short</a:t>
                      </a:r>
                      <a:r>
                        <a:rPr lang="en-US" sz="1500" baseline="0" noProof="0" dirty="0"/>
                        <a:t> transport paths</a:t>
                      </a:r>
                      <a:endParaRPr lang="en-US" sz="1500" noProof="0" dirty="0"/>
                    </a:p>
                    <a:p>
                      <a:pPr marL="176213" indent="-176213"/>
                      <a:r>
                        <a:rPr lang="en-US" sz="1500" noProof="0" dirty="0"/>
                        <a:t>+ 	Larger active surface</a:t>
                      </a:r>
                      <a:r>
                        <a:rPr lang="en-US" sz="1500" baseline="0" noProof="0" dirty="0"/>
                        <a:t> area</a:t>
                      </a:r>
                      <a:endParaRPr lang="en-US" sz="1500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Disadvantages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6213" indent="-176213"/>
                      <a:r>
                        <a:rPr lang="en-US" sz="1500" baseline="0" noProof="0" dirty="0"/>
                        <a:t>–	Longer and more tortuous transport paths</a:t>
                      </a:r>
                    </a:p>
                    <a:p>
                      <a:pPr marL="176213" indent="-176213"/>
                      <a:r>
                        <a:rPr lang="en-US" sz="1500" baseline="0" noProof="0" dirty="0"/>
                        <a:t>–	Higher internal resistances</a:t>
                      </a:r>
                    </a:p>
                    <a:p>
                      <a:pPr marL="176213" indent="-176213"/>
                      <a:r>
                        <a:rPr lang="en-US" sz="1500" baseline="0" noProof="0" dirty="0"/>
                        <a:t>–	Reduced power capability</a:t>
                      </a:r>
                      <a:endParaRPr lang="en-US" sz="15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6213" indent="-176213"/>
                      <a:r>
                        <a:rPr lang="en-US" sz="1500" baseline="0" noProof="0" dirty="0"/>
                        <a:t>–	Higher share of non-active materials</a:t>
                      </a:r>
                    </a:p>
                    <a:p>
                      <a:pPr marL="176213" indent="-176213"/>
                      <a:r>
                        <a:rPr lang="en-US" sz="1500" baseline="0" noProof="0" dirty="0"/>
                        <a:t>–	Lower capacity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hteck 5"/>
          <p:cNvSpPr/>
          <p:nvPr/>
        </p:nvSpPr>
        <p:spPr>
          <a:xfrm>
            <a:off x="2231950" y="1843758"/>
            <a:ext cx="80963" cy="6241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2669221" y="1842013"/>
            <a:ext cx="80963" cy="6241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3265215" y="1843758"/>
            <a:ext cx="80963" cy="6241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2320055" y="1897460"/>
            <a:ext cx="349635" cy="47562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2757327" y="1897460"/>
            <a:ext cx="503125" cy="4756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3346177" y="1892006"/>
            <a:ext cx="506837" cy="4756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3862522" y="1842013"/>
            <a:ext cx="80963" cy="6241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3952992" y="1887915"/>
            <a:ext cx="312156" cy="47562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272292" y="1843377"/>
            <a:ext cx="80963" cy="6241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7414096" y="1846486"/>
            <a:ext cx="80963" cy="6241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6618360" y="1846486"/>
            <a:ext cx="80963" cy="6241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/>
        </p:nvSpPr>
        <p:spPr>
          <a:xfrm>
            <a:off x="6901337" y="1846486"/>
            <a:ext cx="80963" cy="6241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/>
          <p:cNvSpPr/>
          <p:nvPr/>
        </p:nvSpPr>
        <p:spPr>
          <a:xfrm>
            <a:off x="7502202" y="1900188"/>
            <a:ext cx="129385" cy="47562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/>
        </p:nvSpPr>
        <p:spPr>
          <a:xfrm>
            <a:off x="6706468" y="1900188"/>
            <a:ext cx="187725" cy="4756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7187880" y="1846486"/>
            <a:ext cx="80963" cy="6241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/>
          <p:cNvSpPr/>
          <p:nvPr/>
        </p:nvSpPr>
        <p:spPr>
          <a:xfrm>
            <a:off x="6991216" y="1892007"/>
            <a:ext cx="187725" cy="4756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/>
          <p:cNvSpPr/>
          <p:nvPr/>
        </p:nvSpPr>
        <p:spPr>
          <a:xfrm>
            <a:off x="7275986" y="1900188"/>
            <a:ext cx="129385" cy="47562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/>
          <p:cNvSpPr/>
          <p:nvPr/>
        </p:nvSpPr>
        <p:spPr>
          <a:xfrm>
            <a:off x="6391930" y="1846486"/>
            <a:ext cx="80963" cy="6241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6480036" y="1900188"/>
            <a:ext cx="129385" cy="47562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/>
          <p:cNvSpPr/>
          <p:nvPr/>
        </p:nvSpPr>
        <p:spPr>
          <a:xfrm>
            <a:off x="8434466" y="1846486"/>
            <a:ext cx="80963" cy="6241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/>
          <p:cNvSpPr/>
          <p:nvPr/>
        </p:nvSpPr>
        <p:spPr>
          <a:xfrm>
            <a:off x="7638730" y="1846486"/>
            <a:ext cx="80963" cy="6241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/>
          <p:cNvSpPr/>
          <p:nvPr/>
        </p:nvSpPr>
        <p:spPr>
          <a:xfrm>
            <a:off x="7921707" y="1846486"/>
            <a:ext cx="80963" cy="6241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/>
          <p:cNvSpPr/>
          <p:nvPr/>
        </p:nvSpPr>
        <p:spPr>
          <a:xfrm>
            <a:off x="7726838" y="1900188"/>
            <a:ext cx="187725" cy="4756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/>
          <p:cNvSpPr/>
          <p:nvPr/>
        </p:nvSpPr>
        <p:spPr>
          <a:xfrm>
            <a:off x="8208250" y="1846486"/>
            <a:ext cx="80963" cy="6241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/>
          <p:cNvSpPr/>
          <p:nvPr/>
        </p:nvSpPr>
        <p:spPr>
          <a:xfrm>
            <a:off x="8011586" y="1892007"/>
            <a:ext cx="187725" cy="4756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/>
          <p:cNvSpPr/>
          <p:nvPr/>
        </p:nvSpPr>
        <p:spPr>
          <a:xfrm>
            <a:off x="8296356" y="1900188"/>
            <a:ext cx="129385" cy="47562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479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iennummernplatzhalter 1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140</a:t>
            </a:fld>
            <a:endParaRPr lang="de-DE" dirty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4294967295"/>
          </p:nvPr>
        </p:nvSpPr>
        <p:spPr>
          <a:xfrm>
            <a:off x="9426000" y="6480000"/>
            <a:ext cx="1440000" cy="3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02.03.2017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sz="1800" dirty="0"/>
              <a:t>Mechanische Beanspruchung des Aktivmaterials</a:t>
            </a:r>
          </a:p>
          <a:p>
            <a:pPr lvl="1"/>
            <a:r>
              <a:rPr lang="de-DE" sz="1600" dirty="0"/>
              <a:t>Volumenarbeit </a:t>
            </a:r>
          </a:p>
          <a:p>
            <a:pPr lvl="1"/>
            <a:r>
              <a:rPr lang="de-DE" sz="1600" dirty="0" err="1"/>
              <a:t>SEI-Crack&amp;Repair</a:t>
            </a:r>
            <a:endParaRPr lang="de-DE" sz="1600" dirty="0"/>
          </a:p>
          <a:p>
            <a:pPr lvl="1"/>
            <a:r>
              <a:rPr lang="de-DE" sz="1600" dirty="0"/>
              <a:t>Degradation von Partikelstrukturen (insb. Kathode)</a:t>
            </a:r>
          </a:p>
          <a:p>
            <a:r>
              <a:rPr lang="de-DE" sz="1800" dirty="0"/>
              <a:t>Lithium-</a:t>
            </a:r>
            <a:r>
              <a:rPr lang="de-DE" sz="1800" dirty="0" err="1"/>
              <a:t>Plating</a:t>
            </a:r>
            <a:endParaRPr lang="de-DE" sz="1800" dirty="0"/>
          </a:p>
          <a:p>
            <a:pPr lvl="1"/>
            <a:r>
              <a:rPr lang="de-DE" sz="1600" dirty="0"/>
              <a:t>Abscheidung metallischen Lithiums beim Laden</a:t>
            </a:r>
          </a:p>
          <a:p>
            <a:pPr lvl="1"/>
            <a:r>
              <a:rPr lang="de-DE" sz="1600" dirty="0"/>
              <a:t>Nachgelagerte Reaktionen mit Elektrolyt</a:t>
            </a:r>
          </a:p>
          <a:p>
            <a:pPr lvl="1"/>
            <a:r>
              <a:rPr lang="de-DE" sz="1600" dirty="0"/>
              <a:t>Verstärkt durch inhomogene Belastung</a:t>
            </a:r>
          </a:p>
          <a:p>
            <a:endParaRPr lang="en-US" sz="180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idx="15"/>
          </p:nvPr>
        </p:nvSpPr>
        <p:spPr>
          <a:xfrm>
            <a:off x="336000" y="5579200"/>
            <a:ext cx="11521038" cy="720000"/>
          </a:xfrm>
        </p:spPr>
        <p:txBody>
          <a:bodyPr/>
          <a:lstStyle/>
          <a:p>
            <a:r>
              <a:rPr lang="de-DE" dirty="0"/>
              <a:t>Auswirkungen:		Kapazitätsabnahme (Schädigung Aktivmaterial, Verlust </a:t>
            </a:r>
            <a:r>
              <a:rPr lang="de-DE" dirty="0" err="1"/>
              <a:t>zyklisierbaren</a:t>
            </a:r>
            <a:r>
              <a:rPr lang="de-DE" dirty="0"/>
              <a:t> Lithiums),</a:t>
            </a:r>
            <a:br>
              <a:rPr lang="de-DE" dirty="0"/>
            </a:br>
            <a:r>
              <a:rPr lang="de-DE" dirty="0"/>
              <a:t>		 					Widerstandsanstiege (NF + HF)</a:t>
            </a:r>
          </a:p>
          <a:p>
            <a:r>
              <a:rPr lang="de-DE" dirty="0"/>
              <a:t>Einflussgrößen:	Ladungsdurchsatz, </a:t>
            </a:r>
            <a:r>
              <a:rPr lang="de-DE" dirty="0" err="1"/>
              <a:t>Zyklentiefe</a:t>
            </a:r>
            <a:r>
              <a:rPr lang="de-DE" dirty="0"/>
              <a:t>, mittlerer Ladezustand,	Stromstärke, Temperatur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 	Combination of usage-independent calendar aging and cycle aging</a:t>
            </a:r>
            <a:r>
              <a:rPr lang="de-DE" dirty="0"/>
              <a:t/>
            </a:r>
            <a:br>
              <a:rPr lang="de-DE" dirty="0"/>
            </a:br>
            <a:r>
              <a:rPr lang="de-DE" sz="2400" dirty="0"/>
              <a:t>3.2.2	Cycle </a:t>
            </a:r>
            <a:r>
              <a:rPr lang="de-DE" sz="2400" dirty="0" err="1"/>
              <a:t>aging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9" y="1495621"/>
            <a:ext cx="4818543" cy="352610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303366" y="3199434"/>
            <a:ext cx="309380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100" b="1" dirty="0">
                <a:solidFill>
                  <a:schemeClr val="accent1"/>
                </a:solidFill>
              </a:rPr>
              <a:t>4.1 V</a:t>
            </a:r>
          </a:p>
        </p:txBody>
      </p:sp>
    </p:spTree>
    <p:extLst>
      <p:ext uri="{BB962C8B-B14F-4D97-AF65-F5344CB8AC3E}">
        <p14:creationId xmlns:p14="http://schemas.microsoft.com/office/powerpoint/2010/main" val="39206514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sz="1800" dirty="0"/>
              <a:t>Kapazitätsverlust</a:t>
            </a:r>
          </a:p>
          <a:p>
            <a:pPr lvl="1"/>
            <a:r>
              <a:rPr lang="de-DE" sz="1600" dirty="0"/>
              <a:t>Verlust an </a:t>
            </a:r>
            <a:r>
              <a:rPr lang="de-DE" sz="1600" dirty="0" err="1"/>
              <a:t>zyklisierbarem</a:t>
            </a:r>
            <a:r>
              <a:rPr lang="de-DE" sz="1600" dirty="0"/>
              <a:t> Lithium durch Nebenreaktionen mit Elektrolyt</a:t>
            </a:r>
          </a:p>
          <a:p>
            <a:pPr lvl="1"/>
            <a:r>
              <a:rPr lang="de-DE" sz="1600" dirty="0"/>
              <a:t>Aktivmaterialdegradation</a:t>
            </a:r>
          </a:p>
          <a:p>
            <a:r>
              <a:rPr lang="de-DE" sz="1800" dirty="0"/>
              <a:t>Widerstandsanstiege</a:t>
            </a:r>
          </a:p>
          <a:p>
            <a:pPr lvl="1"/>
            <a:r>
              <a:rPr lang="de-DE" sz="1600" dirty="0"/>
              <a:t>Erhöhte Hochfrequenz-Widerstände spiegeln eine reduzierte Elektrolytleitfähigkeit wider</a:t>
            </a:r>
          </a:p>
          <a:p>
            <a:pPr lvl="1"/>
            <a:r>
              <a:rPr lang="de-DE" sz="1600" dirty="0"/>
              <a:t>Erhöhte </a:t>
            </a:r>
            <a:r>
              <a:rPr lang="de-DE" sz="1600" dirty="0" err="1"/>
              <a:t>Ladungsdurchtrittswiderstände</a:t>
            </a:r>
            <a:r>
              <a:rPr lang="de-DE" sz="1600" dirty="0"/>
              <a:t> resultieren hauptsächlich von der Kathodendegradation</a:t>
            </a:r>
          </a:p>
          <a:p>
            <a:endParaRPr lang="en-US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 	Kategorisierung von Alterungsvorgängen</a:t>
            </a:r>
            <a:br>
              <a:rPr lang="de-DE" dirty="0"/>
            </a:br>
            <a:r>
              <a:rPr lang="de-DE" sz="2400" dirty="0"/>
              <a:t>3.4	Zusammenfassung Alterungsauswirkungen</a:t>
            </a:r>
            <a:endParaRPr lang="de-DE" dirty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4294967295"/>
          </p:nvPr>
        </p:nvSpPr>
        <p:spPr>
          <a:xfrm>
            <a:off x="9426000" y="6480000"/>
            <a:ext cx="1440000" cy="3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02.03.2017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141</a:t>
            </a:fld>
            <a:endParaRPr lang="de-DE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5" r="1749"/>
          <a:stretch/>
        </p:blipFill>
        <p:spPr>
          <a:xfrm>
            <a:off x="412562" y="1369748"/>
            <a:ext cx="5722767" cy="356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2301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3"/>
          </p:nvPr>
        </p:nvSpPr>
        <p:spPr>
          <a:xfrm>
            <a:off x="5994400" y="1259999"/>
            <a:ext cx="5861600" cy="5040000"/>
          </a:xfrm>
        </p:spPr>
        <p:txBody>
          <a:bodyPr/>
          <a:lstStyle/>
          <a:p>
            <a:pPr marL="0" indent="0">
              <a:buNone/>
            </a:pPr>
            <a:r>
              <a:rPr lang="de-DE" sz="1800" dirty="0"/>
              <a:t>	Elektrische Vermessung und Simulation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7038" y="0"/>
            <a:ext cx="11520000" cy="1080000"/>
          </a:xfrm>
        </p:spPr>
        <p:txBody>
          <a:bodyPr/>
          <a:lstStyle/>
          <a:p>
            <a:r>
              <a:rPr lang="de-DE" sz="2400" dirty="0"/>
              <a:t>4.6 	Tipps zur Vermeidung typischer Fehlerquellen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142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30" y="1356120"/>
            <a:ext cx="5312270" cy="230685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24" y="3704061"/>
            <a:ext cx="5324576" cy="2662288"/>
          </a:xfrm>
          <a:prstGeom prst="rect">
            <a:avLst/>
          </a:prstGeom>
        </p:spPr>
      </p:pic>
      <p:grpSp>
        <p:nvGrpSpPr>
          <p:cNvPr id="10" name="Gruppieren 2"/>
          <p:cNvGrpSpPr/>
          <p:nvPr/>
        </p:nvGrpSpPr>
        <p:grpSpPr>
          <a:xfrm>
            <a:off x="6392136" y="1677948"/>
            <a:ext cx="5464902" cy="505906"/>
            <a:chOff x="740465" y="4731521"/>
            <a:chExt cx="5101988" cy="505906"/>
          </a:xfrm>
          <a:solidFill>
            <a:schemeClr val="bg1"/>
          </a:solidFill>
        </p:grpSpPr>
        <p:sp>
          <p:nvSpPr>
            <p:cNvPr id="11" name="Rechteck 10"/>
            <p:cNvSpPr/>
            <p:nvPr/>
          </p:nvSpPr>
          <p:spPr>
            <a:xfrm>
              <a:off x="998883" y="4731521"/>
              <a:ext cx="4843570" cy="50590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4625" lvl="1"/>
              <a:r>
                <a:rPr lang="de-DE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Richtiges Setzen des Fokus auf die Zeitskalen mit bester Übereinstimmung bei der elektrischen Parametrierung</a:t>
              </a:r>
            </a:p>
          </p:txBody>
        </p:sp>
        <p:sp>
          <p:nvSpPr>
            <p:cNvPr id="12" name="Rechteck 11"/>
            <p:cNvSpPr/>
            <p:nvPr/>
          </p:nvSpPr>
          <p:spPr>
            <a:xfrm>
              <a:off x="740465" y="4814265"/>
              <a:ext cx="347869" cy="347869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2000" b="1" dirty="0">
                  <a:solidFill>
                    <a:schemeClr val="bg2"/>
                  </a:solidFill>
                  <a:latin typeface="+mj-lt"/>
                  <a:cs typeface="Segoe UI Semilight" panose="020B0402040204020203" pitchFamily="34" charset="0"/>
                  <a:sym typeface="Wingdings" panose="05000000000000000000" pitchFamily="2" charset="2"/>
                </a:rPr>
                <a:t></a:t>
              </a:r>
              <a:endParaRPr lang="de-DE" sz="2000" b="1" dirty="0">
                <a:solidFill>
                  <a:schemeClr val="bg2"/>
                </a:solidFill>
                <a:latin typeface="+mj-lt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13" name="Gruppieren 2"/>
          <p:cNvGrpSpPr/>
          <p:nvPr/>
        </p:nvGrpSpPr>
        <p:grpSpPr>
          <a:xfrm>
            <a:off x="6392136" y="2297283"/>
            <a:ext cx="5464902" cy="731656"/>
            <a:chOff x="740465" y="4618646"/>
            <a:chExt cx="5101988" cy="731656"/>
          </a:xfrm>
          <a:solidFill>
            <a:schemeClr val="bg1"/>
          </a:solidFill>
        </p:grpSpPr>
        <p:sp>
          <p:nvSpPr>
            <p:cNvPr id="14" name="Rechteck 13"/>
            <p:cNvSpPr/>
            <p:nvPr/>
          </p:nvSpPr>
          <p:spPr>
            <a:xfrm>
              <a:off x="998883" y="4618646"/>
              <a:ext cx="4843570" cy="73165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4625" lvl="1"/>
              <a:r>
                <a:rPr lang="de-DE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Die Stromstärke für die Erfassung der Ruhespannungs-kennlinie sollte in einem ähnlichen Bereich liegen wie die spätere Entladestromstärke</a:t>
              </a:r>
            </a:p>
          </p:txBody>
        </p:sp>
        <p:sp>
          <p:nvSpPr>
            <p:cNvPr id="15" name="Rechteck 14"/>
            <p:cNvSpPr/>
            <p:nvPr/>
          </p:nvSpPr>
          <p:spPr>
            <a:xfrm>
              <a:off x="740465" y="4814265"/>
              <a:ext cx="347869" cy="347869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2000" b="1" dirty="0">
                  <a:solidFill>
                    <a:schemeClr val="bg2"/>
                  </a:solidFill>
                  <a:latin typeface="+mj-lt"/>
                  <a:cs typeface="Segoe UI Semilight" panose="020B0402040204020203" pitchFamily="34" charset="0"/>
                  <a:sym typeface="Wingdings" panose="05000000000000000000" pitchFamily="2" charset="2"/>
                </a:rPr>
                <a:t></a:t>
              </a:r>
              <a:endParaRPr lang="de-DE" sz="2000" b="1" dirty="0">
                <a:solidFill>
                  <a:schemeClr val="bg2"/>
                </a:solidFill>
                <a:latin typeface="+mj-lt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16" name="Gruppieren 2"/>
          <p:cNvGrpSpPr/>
          <p:nvPr/>
        </p:nvGrpSpPr>
        <p:grpSpPr>
          <a:xfrm>
            <a:off x="6392136" y="3160573"/>
            <a:ext cx="5464902" cy="731656"/>
            <a:chOff x="740465" y="4618646"/>
            <a:chExt cx="5101988" cy="731656"/>
          </a:xfrm>
          <a:solidFill>
            <a:schemeClr val="bg1"/>
          </a:solidFill>
        </p:grpSpPr>
        <p:sp>
          <p:nvSpPr>
            <p:cNvPr id="17" name="Rechteck 16"/>
            <p:cNvSpPr/>
            <p:nvPr/>
          </p:nvSpPr>
          <p:spPr>
            <a:xfrm>
              <a:off x="998883" y="4618646"/>
              <a:ext cx="4843570" cy="73165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4625" lvl="1"/>
              <a:r>
                <a:rPr lang="de-DE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Kein „</a:t>
              </a:r>
              <a:r>
                <a:rPr lang="de-DE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Verkünsteln</a:t>
              </a:r>
              <a:r>
                <a:rPr lang="de-DE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“ bei der Optimierung des Simulations-verlaufs bei einzelnen Pulsen,</a:t>
              </a:r>
              <a:br>
                <a:rPr lang="de-DE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de-DE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Besser: Parametrierung anhand einer variierenden Pulsfolge</a:t>
              </a:r>
            </a:p>
          </p:txBody>
        </p:sp>
        <p:sp>
          <p:nvSpPr>
            <p:cNvPr id="18" name="Rechteck 17"/>
            <p:cNvSpPr/>
            <p:nvPr/>
          </p:nvSpPr>
          <p:spPr>
            <a:xfrm>
              <a:off x="740465" y="4814265"/>
              <a:ext cx="347869" cy="347869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2000" b="1" dirty="0">
                  <a:solidFill>
                    <a:schemeClr val="bg2"/>
                  </a:solidFill>
                  <a:latin typeface="+mj-lt"/>
                  <a:cs typeface="Segoe UI Semilight" panose="020B0402040204020203" pitchFamily="34" charset="0"/>
                  <a:sym typeface="Wingdings" panose="05000000000000000000" pitchFamily="2" charset="2"/>
                </a:rPr>
                <a:t></a:t>
              </a:r>
              <a:endParaRPr lang="de-DE" sz="2000" b="1" dirty="0">
                <a:solidFill>
                  <a:schemeClr val="bg2"/>
                </a:solidFill>
                <a:latin typeface="+mj-lt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19" name="Gruppieren 2"/>
          <p:cNvGrpSpPr/>
          <p:nvPr/>
        </p:nvGrpSpPr>
        <p:grpSpPr>
          <a:xfrm>
            <a:off x="6392136" y="3985217"/>
            <a:ext cx="5464902" cy="993706"/>
            <a:chOff x="740465" y="4487621"/>
            <a:chExt cx="5101988" cy="993706"/>
          </a:xfrm>
          <a:solidFill>
            <a:schemeClr val="bg1"/>
          </a:solidFill>
        </p:grpSpPr>
        <p:sp>
          <p:nvSpPr>
            <p:cNvPr id="20" name="Rechteck 19"/>
            <p:cNvSpPr/>
            <p:nvPr/>
          </p:nvSpPr>
          <p:spPr>
            <a:xfrm>
              <a:off x="998883" y="4487621"/>
              <a:ext cx="4843570" cy="99370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4625" lvl="1"/>
              <a:r>
                <a:rPr lang="de-DE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Nachbildung des dynamischen Verhaltens bei sehr niedrigen Ladezuständen ist oftmals schwieriger, jedoch werden diese Bereich in der praktischen Anwendung meist seltener erreicht</a:t>
              </a:r>
            </a:p>
          </p:txBody>
        </p:sp>
        <p:sp>
          <p:nvSpPr>
            <p:cNvPr id="21" name="Rechteck 20"/>
            <p:cNvSpPr/>
            <p:nvPr/>
          </p:nvSpPr>
          <p:spPr>
            <a:xfrm>
              <a:off x="740465" y="4814265"/>
              <a:ext cx="347869" cy="347869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2000" b="1" dirty="0">
                  <a:solidFill>
                    <a:schemeClr val="bg2"/>
                  </a:solidFill>
                  <a:latin typeface="+mj-lt"/>
                  <a:cs typeface="Segoe UI Semilight" panose="020B0402040204020203" pitchFamily="34" charset="0"/>
                  <a:sym typeface="Wingdings" panose="05000000000000000000" pitchFamily="2" charset="2"/>
                </a:rPr>
                <a:t></a:t>
              </a:r>
              <a:endParaRPr lang="de-DE" sz="2000" b="1" dirty="0">
                <a:solidFill>
                  <a:schemeClr val="bg2"/>
                </a:solidFill>
                <a:latin typeface="+mj-lt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22" name="Gruppieren 2"/>
          <p:cNvGrpSpPr/>
          <p:nvPr/>
        </p:nvGrpSpPr>
        <p:grpSpPr>
          <a:xfrm>
            <a:off x="6392136" y="5073372"/>
            <a:ext cx="5464902" cy="1203432"/>
            <a:chOff x="740465" y="4382758"/>
            <a:chExt cx="5101988" cy="1203432"/>
          </a:xfrm>
          <a:solidFill>
            <a:schemeClr val="bg1"/>
          </a:solidFill>
        </p:grpSpPr>
        <p:sp>
          <p:nvSpPr>
            <p:cNvPr id="23" name="Rechteck 22"/>
            <p:cNvSpPr/>
            <p:nvPr/>
          </p:nvSpPr>
          <p:spPr>
            <a:xfrm>
              <a:off x="998883" y="4382758"/>
              <a:ext cx="4843570" cy="120343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4625" lvl="1"/>
              <a:r>
                <a:rPr lang="de-DE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Spannungsabweichungen in der Simulation von etlichen </a:t>
              </a:r>
              <a:br>
                <a:rPr lang="de-DE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de-DE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10 mV können meist toleriert werden, da dies die Größen-ordnung ist, in der sich die Ruhespannungshysterese bewegt und in der sich der Verlauf der Ruhespannungskurve mit der Alterung verändert </a:t>
              </a:r>
            </a:p>
          </p:txBody>
        </p:sp>
        <p:sp>
          <p:nvSpPr>
            <p:cNvPr id="24" name="Rechteck 23"/>
            <p:cNvSpPr/>
            <p:nvPr/>
          </p:nvSpPr>
          <p:spPr>
            <a:xfrm>
              <a:off x="740465" y="4814265"/>
              <a:ext cx="347869" cy="347869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2000" b="1" dirty="0">
                  <a:solidFill>
                    <a:schemeClr val="bg2"/>
                  </a:solidFill>
                  <a:latin typeface="+mj-lt"/>
                  <a:cs typeface="Segoe UI Semilight" panose="020B0402040204020203" pitchFamily="34" charset="0"/>
                  <a:sym typeface="Wingdings" panose="05000000000000000000" pitchFamily="2" charset="2"/>
                </a:rPr>
                <a:t></a:t>
              </a:r>
              <a:endParaRPr lang="de-DE" sz="2000" b="1" dirty="0">
                <a:solidFill>
                  <a:schemeClr val="bg2"/>
                </a:solidFill>
                <a:latin typeface="+mj-lt"/>
                <a:cs typeface="Segoe UI Semilight" panose="020B04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834922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3"/>
          </p:nvPr>
        </p:nvSpPr>
        <p:spPr>
          <a:xfrm>
            <a:off x="6008914" y="1259999"/>
            <a:ext cx="5847086" cy="5040000"/>
          </a:xfrm>
        </p:spPr>
        <p:txBody>
          <a:bodyPr/>
          <a:lstStyle/>
          <a:p>
            <a:pPr marL="0" indent="0">
              <a:buNone/>
            </a:pPr>
            <a:r>
              <a:rPr lang="de-DE" sz="1800" dirty="0"/>
              <a:t>	Thermische Vermessung und Simulation</a:t>
            </a:r>
            <a:endParaRPr lang="en-US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7038" y="0"/>
            <a:ext cx="11520000" cy="1080000"/>
          </a:xfrm>
        </p:spPr>
        <p:txBody>
          <a:bodyPr/>
          <a:lstStyle/>
          <a:p>
            <a:r>
              <a:rPr lang="de-DE" sz="2400" dirty="0"/>
              <a:t>4.6 	Tipps zur Vermeidung typischer Fehlerquellen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143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1" b="13087"/>
          <a:stretch/>
        </p:blipFill>
        <p:spPr>
          <a:xfrm>
            <a:off x="3047999" y="1606945"/>
            <a:ext cx="2061030" cy="97914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44" b="15641"/>
          <a:stretch/>
        </p:blipFill>
        <p:spPr>
          <a:xfrm>
            <a:off x="639082" y="1606945"/>
            <a:ext cx="2408917" cy="10651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/>
          <a:srcRect b="35990"/>
          <a:stretch/>
        </p:blipFill>
        <p:spPr>
          <a:xfrm>
            <a:off x="2263965" y="2837279"/>
            <a:ext cx="3600000" cy="3244207"/>
          </a:xfrm>
          <a:prstGeom prst="rect">
            <a:avLst/>
          </a:prstGeom>
        </p:spPr>
      </p:pic>
      <p:pic>
        <p:nvPicPr>
          <p:cNvPr id="14" name="Grafik 13" descr="Bildschirmausschnit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69" y="3600542"/>
            <a:ext cx="1752270" cy="2342444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479369" y="5942986"/>
            <a:ext cx="593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2"/>
                </a:solidFill>
              </a:rPr>
              <a:t>[ERH]</a:t>
            </a:r>
          </a:p>
        </p:txBody>
      </p:sp>
      <p:grpSp>
        <p:nvGrpSpPr>
          <p:cNvPr id="16" name="Gruppieren 2"/>
          <p:cNvGrpSpPr/>
          <p:nvPr/>
        </p:nvGrpSpPr>
        <p:grpSpPr>
          <a:xfrm>
            <a:off x="6391098" y="1695699"/>
            <a:ext cx="5464902" cy="731656"/>
            <a:chOff x="740465" y="4618646"/>
            <a:chExt cx="5101988" cy="731656"/>
          </a:xfrm>
          <a:solidFill>
            <a:schemeClr val="bg1"/>
          </a:solidFill>
        </p:grpSpPr>
        <p:sp>
          <p:nvSpPr>
            <p:cNvPr id="17" name="Rechteck 16"/>
            <p:cNvSpPr/>
            <p:nvPr/>
          </p:nvSpPr>
          <p:spPr>
            <a:xfrm>
              <a:off x="998883" y="4618646"/>
              <a:ext cx="4843570" cy="73165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74625" lvl="1"/>
              <a:r>
                <a:rPr lang="de-DE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Reversible Wärmeeinflüsse sollten nicht vernachlässigt werden, da die verstärkte Wärmefreisetzung am Ende der Entladung oft die Maximaltemperatur bestimmt </a:t>
              </a:r>
            </a:p>
          </p:txBody>
        </p:sp>
        <p:sp>
          <p:nvSpPr>
            <p:cNvPr id="18" name="Rechteck 17"/>
            <p:cNvSpPr/>
            <p:nvPr/>
          </p:nvSpPr>
          <p:spPr>
            <a:xfrm>
              <a:off x="740465" y="4814265"/>
              <a:ext cx="347869" cy="347869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2000" b="1" dirty="0">
                  <a:solidFill>
                    <a:schemeClr val="bg2"/>
                  </a:solidFill>
                  <a:latin typeface="+mj-lt"/>
                  <a:cs typeface="Segoe UI Semilight" panose="020B0402040204020203" pitchFamily="34" charset="0"/>
                  <a:sym typeface="Wingdings" panose="05000000000000000000" pitchFamily="2" charset="2"/>
                </a:rPr>
                <a:t></a:t>
              </a:r>
              <a:endParaRPr lang="de-DE" sz="2000" b="1" dirty="0">
                <a:solidFill>
                  <a:schemeClr val="bg2"/>
                </a:solidFill>
                <a:latin typeface="+mj-lt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19" name="Gruppieren 2"/>
          <p:cNvGrpSpPr/>
          <p:nvPr/>
        </p:nvGrpSpPr>
        <p:grpSpPr>
          <a:xfrm>
            <a:off x="6391098" y="2558535"/>
            <a:ext cx="5464902" cy="731656"/>
            <a:chOff x="740465" y="4618646"/>
            <a:chExt cx="5101988" cy="731656"/>
          </a:xfrm>
          <a:solidFill>
            <a:schemeClr val="bg1"/>
          </a:solidFill>
        </p:grpSpPr>
        <p:sp>
          <p:nvSpPr>
            <p:cNvPr id="20" name="Rechteck 19"/>
            <p:cNvSpPr/>
            <p:nvPr/>
          </p:nvSpPr>
          <p:spPr>
            <a:xfrm>
              <a:off x="998883" y="4618646"/>
              <a:ext cx="4843570" cy="73165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74625" lvl="1"/>
              <a:r>
                <a:rPr lang="de-DE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Kontaktbasierte Temperatursensoren befinden sich nur an einer Seite in Kontakt mit dem Prüfling; Wärmeaustausch an der Sensorrückseite kann Messung verfälschen</a:t>
              </a:r>
            </a:p>
          </p:txBody>
        </p:sp>
        <p:sp>
          <p:nvSpPr>
            <p:cNvPr id="21" name="Rechteck 20"/>
            <p:cNvSpPr/>
            <p:nvPr/>
          </p:nvSpPr>
          <p:spPr>
            <a:xfrm>
              <a:off x="740465" y="4814265"/>
              <a:ext cx="347869" cy="347869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2000" b="1" dirty="0">
                  <a:solidFill>
                    <a:schemeClr val="bg2"/>
                  </a:solidFill>
                  <a:latin typeface="+mj-lt"/>
                  <a:cs typeface="Segoe UI Semilight" panose="020B0402040204020203" pitchFamily="34" charset="0"/>
                  <a:sym typeface="Wingdings" panose="05000000000000000000" pitchFamily="2" charset="2"/>
                </a:rPr>
                <a:t></a:t>
              </a:r>
              <a:endParaRPr lang="de-DE" sz="2000" b="1" dirty="0">
                <a:solidFill>
                  <a:schemeClr val="bg2"/>
                </a:solidFill>
                <a:latin typeface="+mj-lt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22" name="Gruppieren 2"/>
          <p:cNvGrpSpPr/>
          <p:nvPr/>
        </p:nvGrpSpPr>
        <p:grpSpPr>
          <a:xfrm>
            <a:off x="6391098" y="3421825"/>
            <a:ext cx="5464902" cy="731656"/>
            <a:chOff x="740465" y="4618646"/>
            <a:chExt cx="5101988" cy="731656"/>
          </a:xfrm>
          <a:solidFill>
            <a:schemeClr val="bg1"/>
          </a:solidFill>
        </p:grpSpPr>
        <p:sp>
          <p:nvSpPr>
            <p:cNvPr id="23" name="Rechteck 22"/>
            <p:cNvSpPr/>
            <p:nvPr/>
          </p:nvSpPr>
          <p:spPr>
            <a:xfrm>
              <a:off x="998883" y="4618646"/>
              <a:ext cx="4843570" cy="73165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74625" lvl="1"/>
              <a:r>
                <a:rPr lang="de-DE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Anschlusskabel können aufgrund der hohen Wärmeleit- </a:t>
              </a:r>
              <a:r>
                <a:rPr lang="de-DE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fähigkeit</a:t>
              </a:r>
              <a:r>
                <a:rPr lang="de-DE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von Kupfer ein Abführen von Wärme aus der Batterie zur Folge haben	</a:t>
              </a:r>
            </a:p>
          </p:txBody>
        </p:sp>
        <p:sp>
          <p:nvSpPr>
            <p:cNvPr id="24" name="Rechteck 23"/>
            <p:cNvSpPr/>
            <p:nvPr/>
          </p:nvSpPr>
          <p:spPr>
            <a:xfrm>
              <a:off x="740465" y="4814265"/>
              <a:ext cx="347869" cy="347869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2000" b="1" dirty="0">
                  <a:solidFill>
                    <a:schemeClr val="bg2"/>
                  </a:solidFill>
                  <a:latin typeface="+mj-lt"/>
                  <a:cs typeface="Segoe UI Semilight" panose="020B0402040204020203" pitchFamily="34" charset="0"/>
                  <a:sym typeface="Wingdings" panose="05000000000000000000" pitchFamily="2" charset="2"/>
                </a:rPr>
                <a:t></a:t>
              </a:r>
              <a:endParaRPr lang="de-DE" sz="2000" b="1" dirty="0">
                <a:solidFill>
                  <a:schemeClr val="bg2"/>
                </a:solidFill>
                <a:latin typeface="+mj-lt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25" name="Gruppieren 2"/>
          <p:cNvGrpSpPr/>
          <p:nvPr/>
        </p:nvGrpSpPr>
        <p:grpSpPr>
          <a:xfrm>
            <a:off x="6391098" y="4261382"/>
            <a:ext cx="5464902" cy="731656"/>
            <a:chOff x="740465" y="4618646"/>
            <a:chExt cx="5101988" cy="731656"/>
          </a:xfrm>
          <a:solidFill>
            <a:schemeClr val="bg1"/>
          </a:solidFill>
        </p:grpSpPr>
        <p:sp>
          <p:nvSpPr>
            <p:cNvPr id="26" name="Rechteck 25"/>
            <p:cNvSpPr/>
            <p:nvPr/>
          </p:nvSpPr>
          <p:spPr>
            <a:xfrm>
              <a:off x="998883" y="4618646"/>
              <a:ext cx="4843570" cy="73165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74625" lvl="1"/>
              <a:r>
                <a:rPr lang="de-DE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Hohe Kontaktwiderstände infolge von Oxidschichten an den Anschlüssen können eine zusätzliche, unerwünschte Wärmequelle darstellen</a:t>
              </a:r>
            </a:p>
          </p:txBody>
        </p:sp>
        <p:sp>
          <p:nvSpPr>
            <p:cNvPr id="27" name="Rechteck 26"/>
            <p:cNvSpPr/>
            <p:nvPr/>
          </p:nvSpPr>
          <p:spPr>
            <a:xfrm>
              <a:off x="740465" y="4814265"/>
              <a:ext cx="347869" cy="347869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2000" b="1" dirty="0">
                  <a:solidFill>
                    <a:schemeClr val="bg2"/>
                  </a:solidFill>
                  <a:latin typeface="+mj-lt"/>
                  <a:cs typeface="Segoe UI Semilight" panose="020B0402040204020203" pitchFamily="34" charset="0"/>
                  <a:sym typeface="Wingdings" panose="05000000000000000000" pitchFamily="2" charset="2"/>
                </a:rPr>
                <a:t></a:t>
              </a:r>
              <a:endParaRPr lang="de-DE" sz="2000" b="1" dirty="0">
                <a:solidFill>
                  <a:schemeClr val="bg2"/>
                </a:solidFill>
                <a:latin typeface="+mj-lt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28" name="Gruppieren 2"/>
          <p:cNvGrpSpPr/>
          <p:nvPr/>
        </p:nvGrpSpPr>
        <p:grpSpPr>
          <a:xfrm>
            <a:off x="6391098" y="5109038"/>
            <a:ext cx="5464902" cy="928904"/>
            <a:chOff x="740465" y="4520022"/>
            <a:chExt cx="5101988" cy="928904"/>
          </a:xfrm>
          <a:solidFill>
            <a:schemeClr val="bg1"/>
          </a:solidFill>
        </p:grpSpPr>
        <p:sp>
          <p:nvSpPr>
            <p:cNvPr id="29" name="Rechteck 28"/>
            <p:cNvSpPr/>
            <p:nvPr/>
          </p:nvSpPr>
          <p:spPr>
            <a:xfrm>
              <a:off x="998883" y="4520022"/>
              <a:ext cx="4843570" cy="928904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74625" lvl="1"/>
              <a:r>
                <a:rPr lang="de-DE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Unklare oder nicht reproduzierbare thermische Rand-bedingungen (Umgebungstemperatur, Wärmestrahlung, Konvektion) verhindern eine Vergleichbarkeit verschiedener Messungen und erschweren die Modellvalidierung</a:t>
              </a:r>
            </a:p>
          </p:txBody>
        </p:sp>
        <p:sp>
          <p:nvSpPr>
            <p:cNvPr id="30" name="Rechteck 29"/>
            <p:cNvSpPr/>
            <p:nvPr/>
          </p:nvSpPr>
          <p:spPr>
            <a:xfrm>
              <a:off x="740465" y="4814265"/>
              <a:ext cx="347869" cy="347869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2000" b="1" dirty="0">
                  <a:solidFill>
                    <a:schemeClr val="bg2"/>
                  </a:solidFill>
                  <a:latin typeface="+mj-lt"/>
                  <a:cs typeface="Segoe UI Semilight" panose="020B0402040204020203" pitchFamily="34" charset="0"/>
                  <a:sym typeface="Wingdings" panose="05000000000000000000" pitchFamily="2" charset="2"/>
                </a:rPr>
                <a:t></a:t>
              </a:r>
              <a:endParaRPr lang="de-DE" sz="2000" b="1" dirty="0">
                <a:solidFill>
                  <a:schemeClr val="bg2"/>
                </a:solidFill>
                <a:latin typeface="+mj-lt"/>
                <a:cs typeface="Segoe UI Semilight" panose="020B04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635439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144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302636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Inhaltsplatzhalter 3"/>
              <p:cNvSpPr>
                <a:spLocks noGrp="1"/>
              </p:cNvSpPr>
              <p:nvPr>
                <p:ph idx="13"/>
              </p:nvPr>
            </p:nvSpPr>
            <p:spPr/>
            <p:txBody>
              <a:bodyPr/>
              <a:lstStyle/>
              <a:p>
                <a:r>
                  <a:rPr lang="de-DE" dirty="0"/>
                  <a:t>Methodik ICA</a:t>
                </a:r>
              </a:p>
              <a:p>
                <a:pPr lvl="1"/>
                <a:r>
                  <a:rPr lang="de-DE" dirty="0"/>
                  <a:t>Ableitung der </a:t>
                </a:r>
                <a:r>
                  <a:rPr lang="de-DE" dirty="0" err="1"/>
                  <a:t>Konstantstrom</a:t>
                </a:r>
                <a:r>
                  <a:rPr lang="de-DE" dirty="0"/>
                  <a:t>-Spannungskurve </a:t>
                </a:r>
                <a:r>
                  <a:rPr lang="de-DE" i="1" dirty="0" err="1"/>
                  <a:t>dQ</a:t>
                </a:r>
                <a:r>
                  <a:rPr lang="de-DE" i="1" dirty="0"/>
                  <a:t>/</a:t>
                </a:r>
                <a:r>
                  <a:rPr lang="de-DE" i="1" dirty="0" err="1"/>
                  <a:t>dV</a:t>
                </a:r>
                <a:endParaRPr lang="de-DE" i="1" dirty="0"/>
              </a:p>
              <a:p>
                <a:pPr lvl="1"/>
                <a:r>
                  <a:rPr lang="de-DE" dirty="0"/>
                  <a:t>Nichtlineare Überlagerung der Elektrodeneinflüsse</a:t>
                </a:r>
              </a:p>
              <a:p>
                <a:pPr marL="0" lvl="0" indent="0">
                  <a:buNone/>
                </a:pPr>
                <a:r>
                  <a:rPr lang="de-DE" dirty="0"/>
                  <a:t>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num>
                              <m:den>
                                <m:r>
                                  <a:rPr lang="de-DE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de-DE" smtClean="0">
                            <a:latin typeface="Cambria Math" panose="02040503050406030204" pitchFamily="18" charset="0"/>
                          </a:rPr>
                          <m:t>Zelle</m:t>
                        </m:r>
                      </m:sub>
                    </m:sSub>
                    <m:r>
                      <a:rPr lang="de-DE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𝑑𝑉</m:t>
                                    </m:r>
                                  </m:num>
                                  <m:den>
                                    <m: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𝑑𝑄</m:t>
                                    </m:r>
                                  </m:den>
                                </m:f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athode</m:t>
                            </m:r>
                          </m:sub>
                        </m:sSub>
                        <m:r>
                          <a:rPr lang="de-DE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𝑑𝑉</m:t>
                                    </m:r>
                                  </m:num>
                                  <m:den>
                                    <m: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𝑑𝑄</m:t>
                                    </m:r>
                                  </m:den>
                                </m:f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node</m:t>
                            </m:r>
                          </m:sub>
                        </m:sSub>
                      </m:den>
                    </m:f>
                  </m:oMath>
                </a14:m>
                <a:endParaRPr lang="de-DE" dirty="0"/>
              </a:p>
              <a:p>
                <a:pPr lvl="1"/>
                <a:endParaRPr lang="de-DE" dirty="0"/>
              </a:p>
              <a:p>
                <a:r>
                  <a:rPr lang="de-DE" dirty="0"/>
                  <a:t>Unterschiede zu DVA</a:t>
                </a:r>
              </a:p>
              <a:p>
                <a:pPr lvl="1"/>
                <a:r>
                  <a:rPr lang="de-DE" dirty="0"/>
                  <a:t>Aufwendigere Auswertung, da nichtlineare Beeinflussung von Anode und Kathode</a:t>
                </a:r>
              </a:p>
              <a:p>
                <a:pPr lvl="1"/>
                <a:r>
                  <a:rPr lang="de-DE" dirty="0"/>
                  <a:t>Gefahr einer Division durch Null bei Spannungsplateaus</a:t>
                </a:r>
              </a:p>
              <a:p>
                <a:pPr lvl="1"/>
                <a:r>
                  <a:rPr lang="de-DE" dirty="0"/>
                  <a:t>Peak-Verschiebungen in Abhängigkeit der Stromstärke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4" name="Inhaltsplatzhalt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blipFill rotWithShape="0">
                <a:blip r:embed="rId3"/>
                <a:stretch>
                  <a:fillRect l="-984" t="-847" r="-87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Informationen aus Spannungsableitung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 	Verfahren zur Alterungsdetektion</a:t>
            </a:r>
            <a:br>
              <a:rPr lang="de-DE" dirty="0"/>
            </a:br>
            <a:r>
              <a:rPr lang="de-DE" sz="2400" dirty="0"/>
              <a:t>4.3	</a:t>
            </a:r>
            <a:r>
              <a:rPr lang="de-DE" sz="2400" dirty="0" err="1"/>
              <a:t>Incremental</a:t>
            </a:r>
            <a:r>
              <a:rPr lang="de-DE" sz="2400" dirty="0"/>
              <a:t> </a:t>
            </a:r>
            <a:r>
              <a:rPr lang="de-DE" sz="2400" dirty="0" err="1"/>
              <a:t>Capacity</a:t>
            </a:r>
            <a:r>
              <a:rPr lang="de-DE" sz="2400" dirty="0"/>
              <a:t> Analysis (ICA)</a:t>
            </a:r>
            <a:endParaRPr lang="de-DE" dirty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4294967295"/>
          </p:nvPr>
        </p:nvSpPr>
        <p:spPr>
          <a:xfrm>
            <a:off x="9426000" y="6480000"/>
            <a:ext cx="1440000" cy="3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02.03.2017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145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1" r="26172" b="23064"/>
          <a:stretch/>
        </p:blipFill>
        <p:spPr>
          <a:xfrm>
            <a:off x="221700" y="2254377"/>
            <a:ext cx="4359825" cy="325107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6" b="23064"/>
          <a:stretch/>
        </p:blipFill>
        <p:spPr>
          <a:xfrm>
            <a:off x="4287400" y="2254377"/>
            <a:ext cx="2056075" cy="325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2773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6" r="14496" b="2819"/>
          <a:stretch/>
        </p:blipFill>
        <p:spPr>
          <a:xfrm>
            <a:off x="334963" y="1995489"/>
            <a:ext cx="5940000" cy="430371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9" r="10268" b="5113"/>
          <a:stretch/>
        </p:blipFill>
        <p:spPr>
          <a:xfrm>
            <a:off x="6592958" y="2831688"/>
            <a:ext cx="4709688" cy="3296674"/>
          </a:xfrm>
          <a:prstGeom prst="rect">
            <a:avLst/>
          </a:prstGeom>
        </p:spPr>
      </p:pic>
      <p:sp>
        <p:nvSpPr>
          <p:cNvPr id="4" name="Inhaltsplatzhalt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dirty="0"/>
              <a:t>Einflussfaktoren</a:t>
            </a:r>
          </a:p>
          <a:p>
            <a:pPr lvl="1"/>
            <a:r>
              <a:rPr lang="de-DE" dirty="0"/>
              <a:t>Temperatur</a:t>
            </a:r>
          </a:p>
          <a:p>
            <a:pPr lvl="1"/>
            <a:r>
              <a:rPr lang="de-DE" dirty="0"/>
              <a:t>Ladezustand</a:t>
            </a:r>
          </a:p>
          <a:p>
            <a:pPr lvl="1"/>
            <a:r>
              <a:rPr lang="de-DE" dirty="0"/>
              <a:t>Relaxation (= Ruhezeit vor EIS-Messung)</a:t>
            </a:r>
          </a:p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Typisches Impedanzspektrum einer </a:t>
            </a:r>
            <a:br>
              <a:rPr lang="de-DE"/>
            </a:br>
            <a:r>
              <a:rPr lang="de-DE"/>
              <a:t>Lithium-Ionen-Batteriezelle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 	Verfahren zur Alterungsdetektion</a:t>
            </a:r>
            <a:br>
              <a:rPr lang="de-DE" dirty="0"/>
            </a:br>
            <a:r>
              <a:rPr lang="de-DE" sz="2400" dirty="0"/>
              <a:t>4.4	Elektrochemische Impedanzspektroskopie (EIS)</a:t>
            </a:r>
            <a:endParaRPr lang="de-DE" dirty="0"/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4294967295"/>
          </p:nvPr>
        </p:nvSpPr>
        <p:spPr>
          <a:xfrm>
            <a:off x="9426000" y="6480000"/>
            <a:ext cx="1440000" cy="3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02.03.2017</a:t>
            </a:r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146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073712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sz="1800" dirty="0"/>
              <a:t>Einflussgrößen (ähnlich wie bei EIS)</a:t>
            </a:r>
          </a:p>
          <a:p>
            <a:pPr lvl="1"/>
            <a:r>
              <a:rPr lang="de-DE" sz="1600" dirty="0"/>
              <a:t>Temperatur</a:t>
            </a:r>
          </a:p>
          <a:p>
            <a:pPr lvl="1"/>
            <a:r>
              <a:rPr lang="de-DE" sz="1600" dirty="0"/>
              <a:t>Ladezustand</a:t>
            </a:r>
          </a:p>
          <a:p>
            <a:pPr lvl="1"/>
            <a:r>
              <a:rPr lang="de-DE" sz="1600" dirty="0"/>
              <a:t>Relaxation</a:t>
            </a:r>
          </a:p>
          <a:p>
            <a:r>
              <a:rPr lang="de-DE" sz="1800" dirty="0"/>
              <a:t>Vergleich EIS und DC-Strompulse</a:t>
            </a:r>
          </a:p>
          <a:p>
            <a:pPr lvl="1"/>
            <a:r>
              <a:rPr lang="de-DE" sz="1600" dirty="0"/>
              <a:t>Vorteil EIS: 		hohe Frequenzen, niedrige Ströme</a:t>
            </a:r>
          </a:p>
          <a:p>
            <a:pPr lvl="1"/>
            <a:r>
              <a:rPr lang="de-DE" sz="1600" dirty="0"/>
              <a:t>Vorteil Pulse: 	längere Zeitskalen, höhere Ströme</a:t>
            </a:r>
          </a:p>
          <a:p>
            <a:pPr lvl="3"/>
            <a:endParaRPr lang="de-DE" sz="1200" dirty="0"/>
          </a:p>
          <a:p>
            <a:r>
              <a:rPr lang="de-DE" sz="1800" dirty="0"/>
              <a:t>Ladezustandsabhängigkeit der Widerstandsmessungen</a:t>
            </a:r>
          </a:p>
          <a:p>
            <a:pPr lvl="1"/>
            <a:r>
              <a:rPr lang="de-DE" sz="1600" dirty="0"/>
              <a:t>Hochfrequenzwiderstände (kHz-/ms-Bereich):</a:t>
            </a:r>
            <a:br>
              <a:rPr lang="de-DE" sz="1600" dirty="0"/>
            </a:br>
            <a:r>
              <a:rPr lang="de-DE" sz="1600" dirty="0"/>
              <a:t>in der Regel Ladezustands-unabhängig</a:t>
            </a:r>
          </a:p>
          <a:p>
            <a:pPr lvl="1"/>
            <a:r>
              <a:rPr lang="de-DE" sz="1600" dirty="0"/>
              <a:t>Mittel- und niederfrequente Widerstandsanteile (Hz- und mHz-Bereich / s- bis h-Bereich):</a:t>
            </a:r>
            <a:br>
              <a:rPr lang="de-DE" sz="1600" dirty="0"/>
            </a:br>
            <a:r>
              <a:rPr lang="de-DE" sz="1600" dirty="0"/>
              <a:t>v.a. in den Randbereichen Ladezustands-abhängig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Typische Sprungantwort einer </a:t>
            </a:r>
            <a:br>
              <a:rPr lang="de-DE"/>
            </a:br>
            <a:r>
              <a:rPr lang="de-DE"/>
              <a:t>Lithium-Ionen-Batteriezelle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 	Verfahren zur Alterungsdetektion</a:t>
            </a:r>
            <a:br>
              <a:rPr lang="de-DE" dirty="0"/>
            </a:br>
            <a:r>
              <a:rPr lang="de-DE" sz="2400" dirty="0"/>
              <a:t>4.5	Sprungantwort-Analyse bei DC-Strompulsen</a:t>
            </a:r>
            <a:endParaRPr lang="de-DE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4294967295"/>
          </p:nvPr>
        </p:nvSpPr>
        <p:spPr>
          <a:xfrm>
            <a:off x="9426000" y="6480000"/>
            <a:ext cx="1440000" cy="3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02.03.2017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147</a:t>
            </a:fld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800"/>
          <a:stretch/>
        </p:blipFill>
        <p:spPr>
          <a:xfrm>
            <a:off x="336000" y="2125664"/>
            <a:ext cx="2515730" cy="2905121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8" r="6819"/>
          <a:stretch/>
        </p:blipFill>
        <p:spPr>
          <a:xfrm>
            <a:off x="2851730" y="2125664"/>
            <a:ext cx="2854803" cy="290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9559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6" y="1659014"/>
            <a:ext cx="6132588" cy="3550927"/>
          </a:xfrm>
          <a:prstGeom prst="rect">
            <a:avLst/>
          </a:prstGeom>
        </p:spPr>
      </p:pic>
      <p:sp>
        <p:nvSpPr>
          <p:cNvPr id="4" name="Inhaltsplatzhalt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sz="1800" dirty="0"/>
              <a:t>Höhere Kapazitäten durch höheren </a:t>
            </a:r>
            <a:r>
              <a:rPr lang="de-DE" sz="1800" dirty="0" err="1"/>
              <a:t>Ni</a:t>
            </a:r>
            <a:r>
              <a:rPr lang="de-DE" sz="1800" dirty="0"/>
              <a:t>-Anteil,</a:t>
            </a:r>
            <a:br>
              <a:rPr lang="de-DE" sz="1800" dirty="0"/>
            </a:br>
            <a:r>
              <a:rPr lang="de-DE" sz="1800" dirty="0"/>
              <a:t>bessere Sicherheit als bei NCA</a:t>
            </a:r>
          </a:p>
          <a:p>
            <a:r>
              <a:rPr lang="de-DE" sz="1800" dirty="0"/>
              <a:t>Problem: 	</a:t>
            </a:r>
            <a:r>
              <a:rPr lang="de-DE" sz="1800" dirty="0" err="1"/>
              <a:t>Zyklenstabilität</a:t>
            </a:r>
            <a:r>
              <a:rPr lang="de-DE" sz="1800" dirty="0"/>
              <a:t>,</a:t>
            </a:r>
            <a:br>
              <a:rPr lang="de-DE" sz="1800" dirty="0"/>
            </a:br>
            <a:r>
              <a:rPr lang="de-DE" sz="1800" dirty="0"/>
              <a:t>				Alterung bei hohen Spannungen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NMC-Materialien mit hohem Nickel-Anteil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lvl="2"/>
            <a:endParaRPr lang="de-DE" dirty="0"/>
          </a:p>
          <a:p>
            <a:pPr lvl="3"/>
            <a:endParaRPr lang="de-DE" dirty="0"/>
          </a:p>
          <a:p>
            <a:endParaRPr lang="de-DE" dirty="0"/>
          </a:p>
          <a:p>
            <a:r>
              <a:rPr lang="de-DE" sz="1800" dirty="0"/>
              <a:t>Aktuell wirtschaftlichster Kompromiss: </a:t>
            </a:r>
            <a:br>
              <a:rPr lang="de-DE" sz="1800" dirty="0"/>
            </a:br>
            <a:r>
              <a:rPr lang="de-DE" sz="1800" dirty="0"/>
              <a:t>NMC532 mit erhöhter Ladespannung 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en-US" dirty="0"/>
              <a:t>5.1	Next-generation lithium-ion cells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294" y="2651763"/>
            <a:ext cx="5437643" cy="358445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251450" y="5230957"/>
            <a:ext cx="837156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de-DE" sz="1200" dirty="0">
                <a:solidFill>
                  <a:schemeClr val="tx2"/>
                </a:solidFill>
              </a:rPr>
              <a:t>nach [UMI]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148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168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sz="1800" dirty="0"/>
              <a:t>Höhere Kapazität des Siliziums ermöglicht dünnere Anoden</a:t>
            </a:r>
          </a:p>
          <a:p>
            <a:r>
              <a:rPr lang="de-DE" sz="1800" dirty="0"/>
              <a:t>Problem: 	</a:t>
            </a:r>
            <a:r>
              <a:rPr lang="de-DE" sz="1800" dirty="0" err="1"/>
              <a:t>Zyklenstabilität</a:t>
            </a:r>
            <a:endParaRPr lang="de-DE" sz="1800" dirty="0"/>
          </a:p>
          <a:p>
            <a:r>
              <a:rPr lang="de-DE" sz="1800" dirty="0"/>
              <a:t>Volumenarbeit des Siliziums (bis zu 300%) führt zu Kontaktverlust bei Teilen des Aktivmaterials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sz="1800" dirty="0"/>
              <a:t>Aktuell: erste kommerzielle Graphit-Anoden mit geringen Silizium-Anteilen </a:t>
            </a:r>
            <a:br>
              <a:rPr lang="de-DE" sz="1800" dirty="0"/>
            </a:br>
            <a:r>
              <a:rPr lang="de-DE" sz="1800" dirty="0"/>
              <a:t>(einstelliger Prozentbereich)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Silizium als Anodenmaterial</a:t>
            </a:r>
          </a:p>
          <a:p>
            <a:endParaRPr lang="de-DE" dirty="0"/>
          </a:p>
        </p:txBody>
      </p:sp>
      <p:pic>
        <p:nvPicPr>
          <p:cNvPr id="5" name="Grafik 4" descr="Bildschirmausschnitt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41"/>
          <a:stretch/>
        </p:blipFill>
        <p:spPr>
          <a:xfrm>
            <a:off x="6570073" y="3000831"/>
            <a:ext cx="4682127" cy="193588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61" y="1657047"/>
            <a:ext cx="4776665" cy="442612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97261" y="6089439"/>
            <a:ext cx="2081508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de-DE" sz="1200" dirty="0">
                <a:solidFill>
                  <a:schemeClr val="tx2"/>
                </a:solidFill>
              </a:rPr>
              <a:t>nach [3M]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0866000" y="4932051"/>
            <a:ext cx="952938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de-DE" sz="1200" dirty="0">
                <a:solidFill>
                  <a:schemeClr val="tx2"/>
                </a:solidFill>
              </a:rPr>
              <a:t>[3M]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336000" y="-1"/>
            <a:ext cx="11520000" cy="1080000"/>
          </a:xfrm>
        </p:spPr>
        <p:txBody>
          <a:bodyPr/>
          <a:lstStyle/>
          <a:p>
            <a:r>
              <a:rPr lang="en-US" dirty="0"/>
              <a:t>5.1	Next-generation lithium-ion cells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149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591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de-DE" dirty="0"/>
              <a:t>1.6	</a:t>
            </a:r>
            <a:r>
              <a:rPr lang="en-US" dirty="0"/>
              <a:t>Potential risks when using lithium-ion batteries</a:t>
            </a:r>
            <a:endParaRPr lang="de-DE" dirty="0"/>
          </a:p>
        </p:txBody>
      </p:sp>
      <p:sp>
        <p:nvSpPr>
          <p:cNvPr id="12" name="Inhaltsplatzhalter 6"/>
          <p:cNvSpPr>
            <a:spLocks noGrp="1"/>
          </p:cNvSpPr>
          <p:nvPr>
            <p:ph idx="13"/>
          </p:nvPr>
        </p:nvSpPr>
        <p:spPr>
          <a:xfrm>
            <a:off x="336000" y="1257300"/>
            <a:ext cx="11521038" cy="460762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Behavior of battery cells under proper operating conditions</a:t>
            </a:r>
          </a:p>
          <a:p>
            <a:pPr lvl="1">
              <a:buClr>
                <a:schemeClr val="accent1"/>
              </a:buClr>
              <a:buFont typeface="Arial Black" panose="020B0A04020102020204" pitchFamily="34" charset="0"/>
              <a:buChar char="+"/>
            </a:pPr>
            <a:r>
              <a:rPr lang="en-US" dirty="0"/>
              <a:t>reliable, hardly failures with severe consequences </a:t>
            </a:r>
          </a:p>
          <a:p>
            <a:pPr lvl="1">
              <a:buClr>
                <a:schemeClr val="accent1"/>
              </a:buClr>
              <a:buFont typeface="Arial Black" panose="020B0A04020102020204" pitchFamily="34" charset="0"/>
              <a:buChar char="+"/>
            </a:pPr>
            <a:r>
              <a:rPr lang="en-US" dirty="0"/>
              <a:t>millions of battery cells serve their purpose day in day out without attracting attention</a:t>
            </a:r>
          </a:p>
          <a:p>
            <a:pPr lvl="1">
              <a:buClr>
                <a:schemeClr val="accent1"/>
              </a:buClr>
              <a:buFont typeface="Arial Black" panose="020B0A04020102020204" pitchFamily="34" charset="0"/>
              <a:buChar char="+"/>
            </a:pPr>
            <a:endParaRPr lang="en-US" sz="1000" dirty="0"/>
          </a:p>
          <a:p>
            <a:pPr marL="0" indent="0">
              <a:buNone/>
            </a:pPr>
            <a:r>
              <a:rPr lang="en-US" dirty="0"/>
              <a:t>Severe failures: very rare, but damages with serious consequences, attracting media attention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15</a:t>
            </a:fld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233845" y="2957867"/>
            <a:ext cx="1075611" cy="215444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de-DE" sz="1400" b="1" dirty="0" err="1"/>
              <a:t>Dreamliner</a:t>
            </a:r>
            <a:endParaRPr lang="de-DE" sz="14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5135457" y="2957867"/>
            <a:ext cx="1313736" cy="215444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de-DE" sz="1400" b="1" dirty="0"/>
              <a:t>Model 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8998969" y="2957867"/>
            <a:ext cx="1428036" cy="215444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de-DE" sz="1400" b="1" dirty="0" err="1"/>
              <a:t>Galaxy</a:t>
            </a:r>
            <a:r>
              <a:rPr lang="de-DE" sz="1400" b="1" dirty="0"/>
              <a:t> Note 7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1" t="4483" r="17011" b="5172"/>
          <a:stretch/>
        </p:blipFill>
        <p:spPr>
          <a:xfrm>
            <a:off x="428625" y="3295650"/>
            <a:ext cx="2686050" cy="249555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" r="397"/>
          <a:stretch/>
        </p:blipFill>
        <p:spPr>
          <a:xfrm>
            <a:off x="4044488" y="3295650"/>
            <a:ext cx="3495674" cy="249555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975" y="3295650"/>
            <a:ext cx="2486025" cy="2486025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10427005" y="5726422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2"/>
                </a:solidFill>
              </a:rPr>
              <a:t>[PHO]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7026636" y="5735947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2"/>
                </a:solidFill>
              </a:rPr>
              <a:t>[TOR]</a:t>
            </a:r>
          </a:p>
        </p:txBody>
      </p:sp>
    </p:spTree>
    <p:extLst>
      <p:ext uri="{BB962C8B-B14F-4D97-AF65-F5344CB8AC3E}">
        <p14:creationId xmlns:p14="http://schemas.microsoft.com/office/powerpoint/2010/main" val="148762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sz="1800" dirty="0"/>
              <a:t>Kapazitäten der 18650er-Zellen am Limit</a:t>
            </a:r>
          </a:p>
          <a:p>
            <a:r>
              <a:rPr lang="de-DE" sz="1800" dirty="0"/>
              <a:t>Neue größere Rundzellformate</a:t>
            </a:r>
          </a:p>
          <a:p>
            <a:r>
              <a:rPr lang="de-DE" sz="1800" dirty="0"/>
              <a:t>21700 als aussichtsreichstes Format für die kommenden Jahre</a:t>
            </a:r>
          </a:p>
          <a:p>
            <a:r>
              <a:rPr lang="de-DE" sz="1800" dirty="0"/>
              <a:t>Kapazitätserhöhung von 3 Ah auf 5 Ah</a:t>
            </a:r>
          </a:p>
          <a:p>
            <a:r>
              <a:rPr lang="de-DE" sz="1800" dirty="0"/>
              <a:t>Senkung des Anteils der Nichtaktivmaterialien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336000" y="-1"/>
            <a:ext cx="11520000" cy="1080000"/>
          </a:xfrm>
        </p:spPr>
        <p:txBody>
          <a:bodyPr/>
          <a:lstStyle/>
          <a:p>
            <a:pPr indent="0"/>
            <a:r>
              <a:rPr lang="en-US" dirty="0"/>
              <a:t>5.1	Next-generation lithium-ion cells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3" y="2424701"/>
            <a:ext cx="6369653" cy="3999723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97" t="17612" r="7288" b="12066"/>
          <a:stretch/>
        </p:blipFill>
        <p:spPr>
          <a:xfrm flipH="1">
            <a:off x="1360734" y="1387013"/>
            <a:ext cx="1849348" cy="132536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97261" y="6007246"/>
            <a:ext cx="2081508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de-DE" sz="1200" dirty="0">
                <a:solidFill>
                  <a:schemeClr val="tx2"/>
                </a:solidFill>
              </a:rPr>
              <a:t>nach [MÄH]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150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285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3"/>
          </p:nvPr>
        </p:nvSpPr>
        <p:spPr>
          <a:xfrm>
            <a:off x="6275999" y="1259999"/>
            <a:ext cx="5669816" cy="5040000"/>
          </a:xfrm>
        </p:spPr>
        <p:txBody>
          <a:bodyPr/>
          <a:lstStyle/>
          <a:p>
            <a:r>
              <a:rPr lang="de-DE" sz="1800" dirty="0"/>
              <a:t>Festkörperelektrolyt (Solid State </a:t>
            </a:r>
            <a:r>
              <a:rPr lang="de-DE" sz="1800" dirty="0" err="1"/>
              <a:t>Electrolyte</a:t>
            </a:r>
            <a:r>
              <a:rPr lang="de-DE" sz="1800" dirty="0"/>
              <a:t>) statt flüssigem oder gelförmigem Elektrolyt</a:t>
            </a:r>
          </a:p>
          <a:p>
            <a:r>
              <a:rPr lang="de-DE" sz="1800" dirty="0"/>
              <a:t>Feststoffe mit guter Lithium-Ionen-Leitfähigkeit</a:t>
            </a:r>
            <a:br>
              <a:rPr lang="de-DE" sz="1800" dirty="0"/>
            </a:br>
            <a:r>
              <a:rPr lang="de-DE" sz="1800" dirty="0"/>
              <a:t>(i.d.R. Materialien mit regelmäßiger Kristallstruktur)</a:t>
            </a:r>
          </a:p>
          <a:p>
            <a:pPr lvl="1"/>
            <a:r>
              <a:rPr lang="de-DE" sz="1600" dirty="0"/>
              <a:t>Silikat-Keramiken der Granatgruppe</a:t>
            </a:r>
          </a:p>
          <a:p>
            <a:pPr lvl="1"/>
            <a:r>
              <a:rPr lang="de-DE" sz="1600" dirty="0"/>
              <a:t>Glas-Keramiken</a:t>
            </a:r>
          </a:p>
          <a:p>
            <a:r>
              <a:rPr lang="de-DE" sz="1800" dirty="0"/>
              <a:t>Vorteile der Festkörperelektrolyte</a:t>
            </a:r>
          </a:p>
          <a:p>
            <a:pPr lvl="1"/>
            <a:r>
              <a:rPr lang="de-DE" sz="1600" dirty="0"/>
              <a:t>Nicht brennbar  =&gt;  höhere Sicherheit</a:t>
            </a:r>
          </a:p>
          <a:p>
            <a:pPr lvl="1"/>
            <a:r>
              <a:rPr lang="de-DE" sz="1600" dirty="0"/>
              <a:t>Verhindern Dendriten-Wachstum durch Separator</a:t>
            </a:r>
          </a:p>
          <a:p>
            <a:pPr lvl="1"/>
            <a:r>
              <a:rPr lang="de-DE" sz="1600" dirty="0"/>
              <a:t>Ermöglichen Lithium-Metall-Anode </a:t>
            </a:r>
            <a:br>
              <a:rPr lang="de-DE" sz="1600" dirty="0"/>
            </a:br>
            <a:r>
              <a:rPr lang="de-DE" sz="1600" dirty="0"/>
              <a:t>=&gt; höhere Kapazität</a:t>
            </a:r>
          </a:p>
          <a:p>
            <a:r>
              <a:rPr lang="de-DE" sz="1800" dirty="0"/>
              <a:t>Nachteile</a:t>
            </a:r>
          </a:p>
          <a:p>
            <a:pPr lvl="1"/>
            <a:r>
              <a:rPr lang="de-DE" sz="1600" dirty="0"/>
              <a:t>Mechanische Ausdehnung und Kontraktion führt zu Brüchen in der Aktivmaterialstruktur</a:t>
            </a:r>
          </a:p>
          <a:p>
            <a:pPr lvl="1"/>
            <a:r>
              <a:rPr lang="de-DE" sz="1600" dirty="0"/>
              <a:t>Erhöhte Widerstände an den Grenzflächen zwischen Aktivmaterial und Festkörperelektrolyt</a:t>
            </a:r>
          </a:p>
          <a:p>
            <a:pPr marL="270000" lvl="1" indent="0">
              <a:buNone/>
            </a:pPr>
            <a:endParaRPr lang="de-DE" sz="1600" dirty="0"/>
          </a:p>
          <a:p>
            <a:endParaRPr lang="de-DE" dirty="0"/>
          </a:p>
        </p:txBody>
      </p:sp>
      <p:pic>
        <p:nvPicPr>
          <p:cNvPr id="2" name="Inhaltsplatzhalter 1" descr="Bildschirmausschnitt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2" r="37885"/>
          <a:stretch/>
        </p:blipFill>
        <p:spPr>
          <a:xfrm>
            <a:off x="2163097" y="1888602"/>
            <a:ext cx="1956621" cy="2101478"/>
          </a:xfrm>
        </p:spPr>
      </p:pic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336000" y="-1"/>
            <a:ext cx="11520000" cy="1080000"/>
          </a:xfrm>
        </p:spPr>
        <p:txBody>
          <a:bodyPr/>
          <a:lstStyle/>
          <a:p>
            <a:pPr indent="0"/>
            <a:r>
              <a:rPr lang="en-US" dirty="0"/>
              <a:t>5.2  New battery materials and battery technologies</a:t>
            </a:r>
          </a:p>
        </p:txBody>
      </p:sp>
      <p:pic>
        <p:nvPicPr>
          <p:cNvPr id="16" name="Inhaltsplatzhalter 1" descr="Bildschirmausschnit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20"/>
          <a:stretch/>
        </p:blipFill>
        <p:spPr>
          <a:xfrm>
            <a:off x="3946820" y="4183355"/>
            <a:ext cx="1691171" cy="2104177"/>
          </a:xfrm>
          <a:prstGeom prst="rect">
            <a:avLst/>
          </a:prstGeom>
        </p:spPr>
      </p:pic>
      <p:pic>
        <p:nvPicPr>
          <p:cNvPr id="17" name="Inhaltsplatzhalter 1" descr="Bildschirmausschnit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88"/>
          <a:stretch/>
        </p:blipFill>
        <p:spPr>
          <a:xfrm>
            <a:off x="428527" y="4173553"/>
            <a:ext cx="1934175" cy="210417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245289" y="1633721"/>
            <a:ext cx="1806585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sz="1400" b="1" dirty="0"/>
              <a:t>Lithium-Ionen-Batterie</a:t>
            </a:r>
          </a:p>
          <a:p>
            <a:pPr algn="ctr"/>
            <a:r>
              <a:rPr lang="de-DE" sz="1400" b="1" dirty="0"/>
              <a:t>flüssiger Elektrolyt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479897" y="3920899"/>
            <a:ext cx="1806585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sz="1400" b="1" dirty="0"/>
              <a:t>Lithium-Ionen-Batterie</a:t>
            </a:r>
          </a:p>
          <a:p>
            <a:pPr algn="ctr"/>
            <a:r>
              <a:rPr lang="de-DE" sz="1400" b="1" dirty="0"/>
              <a:t>Festkörperelektrolyt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945793" y="3955885"/>
            <a:ext cx="1867499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sz="1400" b="1" dirty="0"/>
              <a:t>Lithium-Metall-Batterie</a:t>
            </a:r>
          </a:p>
          <a:p>
            <a:pPr algn="ctr"/>
            <a:r>
              <a:rPr lang="de-DE" sz="1400" b="1" dirty="0"/>
              <a:t>Festkörperelektrolyt</a:t>
            </a:r>
          </a:p>
        </p:txBody>
      </p:sp>
      <p:sp>
        <p:nvSpPr>
          <p:cNvPr id="21" name="Rechteck 20"/>
          <p:cNvSpPr/>
          <p:nvPr/>
        </p:nvSpPr>
        <p:spPr>
          <a:xfrm>
            <a:off x="2114398" y="2666041"/>
            <a:ext cx="197093" cy="688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/>
          <p:cNvSpPr/>
          <p:nvPr/>
        </p:nvSpPr>
        <p:spPr>
          <a:xfrm>
            <a:off x="3982786" y="2599870"/>
            <a:ext cx="197093" cy="688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/>
        </p:nvSpPr>
        <p:spPr>
          <a:xfrm>
            <a:off x="5570266" y="5071058"/>
            <a:ext cx="197093" cy="688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350015" y="4778958"/>
            <a:ext cx="197093" cy="688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Bogen 9"/>
          <p:cNvSpPr/>
          <p:nvPr/>
        </p:nvSpPr>
        <p:spPr>
          <a:xfrm>
            <a:off x="3097120" y="2953076"/>
            <a:ext cx="1849786" cy="1849786"/>
          </a:xfrm>
          <a:prstGeom prst="arc">
            <a:avLst/>
          </a:prstGeom>
          <a:ln w="34925">
            <a:solidFill>
              <a:schemeClr val="tx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Bogen 19"/>
          <p:cNvSpPr/>
          <p:nvPr/>
        </p:nvSpPr>
        <p:spPr>
          <a:xfrm flipH="1">
            <a:off x="1362395" y="2953076"/>
            <a:ext cx="1849786" cy="1849786"/>
          </a:xfrm>
          <a:prstGeom prst="arc">
            <a:avLst/>
          </a:prstGeom>
          <a:ln w="34925">
            <a:solidFill>
              <a:schemeClr val="tx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24"/>
          <p:cNvSpPr txBox="1"/>
          <p:nvPr/>
        </p:nvSpPr>
        <p:spPr>
          <a:xfrm>
            <a:off x="4625375" y="2612208"/>
            <a:ext cx="9765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 err="1"/>
              <a:t>E</a:t>
            </a:r>
            <a:r>
              <a:rPr lang="de-DE" sz="1600" baseline="-25000" dirty="0" err="1"/>
              <a:t>vol</a:t>
            </a:r>
            <a:r>
              <a:rPr lang="de-DE" sz="1600" dirty="0"/>
              <a:t> +70%</a:t>
            </a:r>
          </a:p>
          <a:p>
            <a:r>
              <a:rPr lang="de-DE" sz="1600" i="1" dirty="0" err="1"/>
              <a:t>E</a:t>
            </a:r>
            <a:r>
              <a:rPr lang="de-DE" sz="1600" baseline="-25000" dirty="0" err="1"/>
              <a:t>sp</a:t>
            </a:r>
            <a:r>
              <a:rPr lang="de-DE" sz="1600" dirty="0"/>
              <a:t>  +40%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777414" y="2630778"/>
            <a:ext cx="9765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 err="1"/>
              <a:t>E</a:t>
            </a:r>
            <a:r>
              <a:rPr lang="de-DE" sz="1600" baseline="-25000" dirty="0" err="1"/>
              <a:t>vol</a:t>
            </a:r>
            <a:r>
              <a:rPr lang="de-DE" sz="1600" dirty="0"/>
              <a:t> +0%</a:t>
            </a:r>
          </a:p>
          <a:p>
            <a:r>
              <a:rPr lang="de-DE" sz="1600" i="1" dirty="0" err="1"/>
              <a:t>E</a:t>
            </a:r>
            <a:r>
              <a:rPr lang="de-DE" sz="1600" baseline="-25000" dirty="0" err="1"/>
              <a:t>sp</a:t>
            </a:r>
            <a:r>
              <a:rPr lang="de-DE" sz="1600" dirty="0"/>
              <a:t>  +10%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2286482" y="6081632"/>
            <a:ext cx="2081508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de-DE" sz="1200" dirty="0">
                <a:solidFill>
                  <a:schemeClr val="tx2"/>
                </a:solidFill>
              </a:rPr>
              <a:t>nach [JAN]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151</a:t>
            </a:fld>
            <a:endParaRPr lang="de-DE" dirty="0"/>
          </a:p>
        </p:txBody>
      </p:sp>
      <p:sp>
        <p:nvSpPr>
          <p:cNvPr id="28" name="Inhaltsplatzhalter 10"/>
          <p:cNvSpPr txBox="1">
            <a:spLocks/>
          </p:cNvSpPr>
          <p:nvPr/>
        </p:nvSpPr>
        <p:spPr>
          <a:xfrm>
            <a:off x="336000" y="1259999"/>
            <a:ext cx="5580000" cy="5040000"/>
          </a:xfrm>
          <a:prstGeom prst="rect">
            <a:avLst/>
          </a:prstGeom>
        </p:spPr>
        <p:txBody>
          <a:bodyPr/>
          <a:lstStyle>
            <a:lvl1pPr marL="270000" indent="-270000" algn="l" defTabSz="265113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Solid-State-Batterien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665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3"/>
          </p:nvPr>
        </p:nvSpPr>
        <p:spPr>
          <a:xfrm>
            <a:off x="6276000" y="1259999"/>
            <a:ext cx="5580000" cy="5040000"/>
          </a:xfrm>
        </p:spPr>
        <p:txBody>
          <a:bodyPr/>
          <a:lstStyle/>
          <a:p>
            <a:r>
              <a:rPr lang="de-DE" sz="1800" dirty="0"/>
              <a:t>Lithium-Schwefel-Batterien</a:t>
            </a:r>
          </a:p>
          <a:p>
            <a:pPr lvl="1"/>
            <a:r>
              <a:rPr lang="de-DE" sz="1600" dirty="0"/>
              <a:t>Schwefel als Kathodenmaterial bietet eine extrem hohe theoretische Kapazität, </a:t>
            </a:r>
            <a:br>
              <a:rPr lang="de-DE" sz="1600" dirty="0"/>
            </a:br>
            <a:r>
              <a:rPr lang="de-DE" sz="1600" dirty="0"/>
              <a:t>jedoch eine geringere Potentiallage</a:t>
            </a:r>
          </a:p>
          <a:p>
            <a:pPr lvl="1"/>
            <a:r>
              <a:rPr lang="de-DE" sz="1600" dirty="0"/>
              <a:t>Erste Systeme kurz vor der Kommerzialisierung</a:t>
            </a:r>
          </a:p>
          <a:p>
            <a:pPr lvl="1"/>
            <a:r>
              <a:rPr lang="de-DE" sz="1600" dirty="0"/>
              <a:t>Praktische Energiedichten bislang jedoch nicht wesentlich besser als konventionelle Lithium-Ionen-Batterien</a:t>
            </a:r>
          </a:p>
          <a:p>
            <a:r>
              <a:rPr lang="de-DE" sz="1800" dirty="0"/>
              <a:t>Lithium-Luft-Batterien</a:t>
            </a:r>
          </a:p>
          <a:p>
            <a:pPr lvl="1"/>
            <a:r>
              <a:rPr lang="de-DE" sz="1600" dirty="0"/>
              <a:t>Lithium-Metall-Anode kombiniert mit Sauerstoff aus der Umgebungsluft verspricht extrem hohe Energiedichten</a:t>
            </a:r>
          </a:p>
          <a:p>
            <a:pPr lvl="1"/>
            <a:r>
              <a:rPr lang="de-DE" sz="1600" dirty="0"/>
              <a:t>Sauerstoffzuführung und Langzeitstabilität jedoch äußerst komplex</a:t>
            </a:r>
          </a:p>
          <a:p>
            <a:pPr lvl="1"/>
            <a:r>
              <a:rPr lang="de-DE" sz="1600" dirty="0"/>
              <a:t>Systeme derzeit in Labormaßstäben mit idealer Sauerstoffversorgung</a:t>
            </a:r>
          </a:p>
          <a:p>
            <a:pPr lvl="1"/>
            <a:r>
              <a:rPr lang="de-DE" sz="1600" dirty="0"/>
              <a:t>Systeme noch weit entfernt von einem Einsatz unter realen Praxisbedingungen</a:t>
            </a:r>
          </a:p>
          <a:p>
            <a:pPr lvl="1"/>
            <a:endParaRPr lang="de-DE" sz="1600" dirty="0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336000" y="-1"/>
            <a:ext cx="11520000" cy="1080000"/>
          </a:xfrm>
        </p:spPr>
        <p:txBody>
          <a:bodyPr/>
          <a:lstStyle/>
          <a:p>
            <a:pPr indent="0"/>
            <a:r>
              <a:rPr lang="en-US" dirty="0"/>
              <a:t>5.2  New battery materials and battery technologies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6" y="1267782"/>
            <a:ext cx="6024699" cy="432243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45890" y="5405552"/>
            <a:ext cx="2081508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de-DE" sz="1200" dirty="0">
                <a:solidFill>
                  <a:schemeClr val="tx2"/>
                </a:solidFill>
              </a:rPr>
              <a:t>nach [TAR]</a:t>
            </a:r>
          </a:p>
        </p:txBody>
      </p:sp>
      <p:sp>
        <p:nvSpPr>
          <p:cNvPr id="2" name="Pfeil nach rechts 1"/>
          <p:cNvSpPr/>
          <p:nvPr/>
        </p:nvSpPr>
        <p:spPr>
          <a:xfrm>
            <a:off x="2455524" y="4808306"/>
            <a:ext cx="2465797" cy="133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 nach rechts 8"/>
          <p:cNvSpPr/>
          <p:nvPr/>
        </p:nvSpPr>
        <p:spPr>
          <a:xfrm rot="750261">
            <a:off x="1698084" y="2872238"/>
            <a:ext cx="3174499" cy="1719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e 4"/>
          <p:cNvSpPr/>
          <p:nvPr/>
        </p:nvSpPr>
        <p:spPr>
          <a:xfrm>
            <a:off x="4849641" y="3552290"/>
            <a:ext cx="205483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5013788" y="3560876"/>
            <a:ext cx="776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Schwefel</a:t>
            </a:r>
          </a:p>
        </p:txBody>
      </p:sp>
      <p:sp>
        <p:nvSpPr>
          <p:cNvPr id="14" name="Ellipse 13"/>
          <p:cNvSpPr/>
          <p:nvPr/>
        </p:nvSpPr>
        <p:spPr>
          <a:xfrm>
            <a:off x="5165807" y="2955243"/>
            <a:ext cx="205483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5013788" y="2712037"/>
            <a:ext cx="867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Sauerstoff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152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918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1.6	</a:t>
            </a:r>
            <a:r>
              <a:rPr lang="en-US" dirty="0"/>
              <a:t>Potential risks when using lithium-ion batteries</a:t>
            </a:r>
            <a:endParaRPr lang="de-DE" sz="2400" dirty="0"/>
          </a:p>
        </p:txBody>
      </p:sp>
      <p:sp>
        <p:nvSpPr>
          <p:cNvPr id="12" name="Inhaltsplatzhalter 6"/>
          <p:cNvSpPr>
            <a:spLocks noGrp="1"/>
          </p:cNvSpPr>
          <p:nvPr>
            <p:ph idx="13"/>
          </p:nvPr>
        </p:nvSpPr>
        <p:spPr>
          <a:xfrm>
            <a:off x="336000" y="1257300"/>
            <a:ext cx="11521038" cy="460762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Behavior of battery cells under different abuse conditions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2000" dirty="0"/>
          </a:p>
          <a:p>
            <a:r>
              <a:rPr lang="en-US" sz="1800" dirty="0" smtClean="0"/>
              <a:t>Rule </a:t>
            </a:r>
            <a:r>
              <a:rPr lang="en-US" sz="1800" dirty="0"/>
              <a:t>of thumb: 			Thermal energy released </a:t>
            </a:r>
            <a:r>
              <a:rPr lang="en-US" dirty="0"/>
              <a:t>during thermal runaway corresponds to 5-7 times the </a:t>
            </a:r>
            <a:br>
              <a:rPr lang="en-US" dirty="0"/>
            </a:br>
            <a:r>
              <a:rPr lang="en-US" dirty="0"/>
              <a:t>								electrically available energy content</a:t>
            </a:r>
            <a:endParaRPr lang="en-US" sz="1800" dirty="0"/>
          </a:p>
        </p:txBody>
      </p:sp>
      <p:graphicFrame>
        <p:nvGraphicFramePr>
          <p:cNvPr id="10" name="Inhaltsplatzhalt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2301901"/>
              </p:ext>
            </p:extLst>
          </p:nvPr>
        </p:nvGraphicFramePr>
        <p:xfrm>
          <a:off x="444039" y="1695077"/>
          <a:ext cx="11412999" cy="24130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9291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670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672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54380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Overcharge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 err="1"/>
                        <a:t>Overdischarge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Short Circuit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Effects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noProof="0" dirty="0"/>
                        <a:t>Irreversible</a:t>
                      </a:r>
                      <a:r>
                        <a:rPr lang="en-US" sz="1600" baseline="0" noProof="0" dirty="0"/>
                        <a:t> damage to cathode material</a:t>
                      </a:r>
                      <a:endParaRPr lang="en-US" sz="1600" noProof="0" dirty="0"/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noProof="0" dirty="0"/>
                        <a:t>Decomposition of electrolyte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noProof="0" dirty="0"/>
                        <a:t>Accelerated heating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noProof="0" dirty="0"/>
                        <a:t>Decomposition of protective passivation layer on anode surface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baseline="0" noProof="0" dirty="0"/>
                        <a:t>Thermal Runaway</a:t>
                      </a:r>
                      <a:endParaRPr lang="en-US" sz="16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noProof="0" dirty="0"/>
                        <a:t>Dissolution of copper</a:t>
                      </a:r>
                      <a:r>
                        <a:rPr lang="en-US" sz="1600" baseline="0" noProof="0" dirty="0"/>
                        <a:t> ions from anode current collector 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noProof="0" dirty="0"/>
                        <a:t>Copper deposition in close </a:t>
                      </a:r>
                      <a:br>
                        <a:rPr lang="en-US" sz="1600" baseline="0" noProof="0" dirty="0"/>
                      </a:br>
                      <a:r>
                        <a:rPr lang="en-US" sz="1600" baseline="0" noProof="0" dirty="0"/>
                        <a:t>proximity to separator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noProof="0" dirty="0"/>
                        <a:t>Growth of dendrites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noProof="0" dirty="0"/>
                        <a:t>Internal short-circuit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noProof="0" dirty="0"/>
                        <a:t>Accelerated heating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baseline="0" noProof="0" dirty="0"/>
                        <a:t>Thermal Runaway</a:t>
                      </a:r>
                      <a:endParaRPr lang="en-US" sz="16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noProof="0" dirty="0"/>
                        <a:t>High initial short circuit currents owing</a:t>
                      </a:r>
                      <a:r>
                        <a:rPr lang="en-US" sz="1600" baseline="0" noProof="0" dirty="0"/>
                        <a:t> to low internal resistances 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noProof="0" dirty="0"/>
                        <a:t>Massive inhomogeneity in lithium-ion distribution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noProof="0" dirty="0"/>
                        <a:t>Irreversible damage to active material and electrolyte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noProof="0" dirty="0"/>
                        <a:t>Accelerated heating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baseline="0" noProof="0" dirty="0"/>
                        <a:t>Thermal Runaway</a:t>
                      </a:r>
                      <a:endParaRPr lang="en-US" sz="1600" b="1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285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75388" y="1259999"/>
            <a:ext cx="5580612" cy="5040000"/>
          </a:xfrm>
        </p:spPr>
        <p:txBody>
          <a:bodyPr/>
          <a:lstStyle/>
          <a:p>
            <a:r>
              <a:rPr lang="en-US" sz="1800" dirty="0"/>
              <a:t>Thermal Runaway</a:t>
            </a:r>
          </a:p>
          <a:p>
            <a:pPr lvl="1"/>
            <a:r>
              <a:rPr lang="en-US" sz="1600" dirty="0"/>
              <a:t>Exothermal self heating starting </a:t>
            </a:r>
            <a:r>
              <a:rPr lang="en-US" dirty="0"/>
              <a:t>at 80-150°C</a:t>
            </a:r>
          </a:p>
          <a:p>
            <a:pPr lvl="1"/>
            <a:r>
              <a:rPr lang="en-US" sz="1600" dirty="0"/>
              <a:t>Self-enhancing decomposition reaction of battery materials can lead to uncontrollable temperature rise</a:t>
            </a:r>
          </a:p>
          <a:p>
            <a:pPr lvl="1"/>
            <a:r>
              <a:rPr lang="en-US" sz="1600" dirty="0"/>
              <a:t>Thermal Runaway: self heat rate &gt;10</a:t>
            </a:r>
            <a:r>
              <a:rPr lang="en-US" sz="800" dirty="0"/>
              <a:t> </a:t>
            </a:r>
            <a:r>
              <a:rPr lang="en-US" sz="1600" dirty="0"/>
              <a:t>°C/min</a:t>
            </a:r>
          </a:p>
          <a:p>
            <a:pPr lvl="1"/>
            <a:r>
              <a:rPr lang="en-US" sz="1600" dirty="0"/>
              <a:t>Decomposition products of the electrolyte are easily inflammable and lead to pressure increase in cell</a:t>
            </a:r>
          </a:p>
          <a:p>
            <a:pPr lvl="1"/>
            <a:r>
              <a:rPr lang="en-US" sz="1600" dirty="0"/>
              <a:t>Melting of the separator can caus</a:t>
            </a:r>
            <a:r>
              <a:rPr lang="en-US" dirty="0"/>
              <a:t>e an internal short-circuit</a:t>
            </a:r>
            <a:endParaRPr lang="en-US" sz="1600" dirty="0"/>
          </a:p>
          <a:p>
            <a:pPr lvl="1"/>
            <a:r>
              <a:rPr lang="en-US" sz="1600" dirty="0"/>
              <a:t>Decomposition of lithium metal oxide cathode materials releases oxygen: lithium-ion batteries burn also in oxygen-free environments</a:t>
            </a:r>
          </a:p>
          <a:p>
            <a:pPr lvl="1"/>
            <a:r>
              <a:rPr lang="en-US" dirty="0"/>
              <a:t>Runaway propagation to neighboring cells in battery modules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=&gt; fatal chain reaction, massive heat release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1.6	</a:t>
            </a:r>
            <a:r>
              <a:rPr lang="en-US" dirty="0"/>
              <a:t>Potential risks when using lithium-ion batteries</a:t>
            </a:r>
            <a:endParaRPr lang="de-DE" sz="2400" dirty="0"/>
          </a:p>
        </p:txBody>
      </p:sp>
      <p:pic>
        <p:nvPicPr>
          <p:cNvPr id="5" name="Grafik 4" descr="Ein Bild, das Tier enthält.&#10;&#10;Mit hoher Zuverlässigkeit generierte Beschreibu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0" y="1079999"/>
            <a:ext cx="5403198" cy="2554852"/>
          </a:xfrm>
          <a:prstGeom prst="rect">
            <a:avLst/>
          </a:prstGeom>
        </p:spPr>
      </p:pic>
      <p:pic>
        <p:nvPicPr>
          <p:cNvPr id="7" name="Grafik 7" descr="Ein Bild, das Objekt, dunkel enthält.&#10;&#10;Mit hoher Zuverlässigkeit generierte Beschreibu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6" y="3484381"/>
            <a:ext cx="5464947" cy="3064257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17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2081216" y="2086441"/>
            <a:ext cx="481011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/>
              <a:t>Onset</a:t>
            </a:r>
            <a:endParaRPr lang="en-US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2609854" y="1791166"/>
            <a:ext cx="942971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/>
              <a:t>Acceleration</a:t>
            </a:r>
            <a:endParaRPr lang="en-US" sz="1600" dirty="0"/>
          </a:p>
        </p:txBody>
      </p:sp>
      <p:sp>
        <p:nvSpPr>
          <p:cNvPr id="10" name="Textfeld 9"/>
          <p:cNvSpPr txBox="1"/>
          <p:nvPr/>
        </p:nvSpPr>
        <p:spPr>
          <a:xfrm>
            <a:off x="3224214" y="1233485"/>
            <a:ext cx="757237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/>
              <a:t>Runaway</a:t>
            </a:r>
            <a:endParaRPr lang="en-US" sz="1600" dirty="0"/>
          </a:p>
        </p:txBody>
      </p:sp>
      <p:sp>
        <p:nvSpPr>
          <p:cNvPr id="11" name="Textfeld 10"/>
          <p:cNvSpPr txBox="1"/>
          <p:nvPr/>
        </p:nvSpPr>
        <p:spPr>
          <a:xfrm>
            <a:off x="2590804" y="3380692"/>
            <a:ext cx="1724022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/>
              <a:t>Temperature (°C)</a:t>
            </a:r>
            <a:endParaRPr lang="en-US" sz="1600" dirty="0"/>
          </a:p>
        </p:txBody>
      </p:sp>
      <p:sp>
        <p:nvSpPr>
          <p:cNvPr id="12" name="Textfeld 11"/>
          <p:cNvSpPr txBox="1"/>
          <p:nvPr/>
        </p:nvSpPr>
        <p:spPr>
          <a:xfrm>
            <a:off x="2542303" y="6152338"/>
            <a:ext cx="1724022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/>
              <a:t>Temperature (°C)</a:t>
            </a:r>
            <a:endParaRPr lang="en-US" sz="1600" dirty="0"/>
          </a:p>
        </p:txBody>
      </p:sp>
      <p:sp>
        <p:nvSpPr>
          <p:cNvPr id="13" name="Textfeld 12"/>
          <p:cNvSpPr txBox="1"/>
          <p:nvPr/>
        </p:nvSpPr>
        <p:spPr>
          <a:xfrm rot="16200000">
            <a:off x="-455346" y="2235708"/>
            <a:ext cx="2224382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/>
              <a:t>Self-Heat Rate (°C/min)</a:t>
            </a:r>
            <a:endParaRPr lang="en-US" sz="1600" dirty="0"/>
          </a:p>
        </p:txBody>
      </p:sp>
      <p:sp>
        <p:nvSpPr>
          <p:cNvPr id="15" name="Textfeld 14"/>
          <p:cNvSpPr txBox="1"/>
          <p:nvPr/>
        </p:nvSpPr>
        <p:spPr>
          <a:xfrm rot="16200000">
            <a:off x="-455346" y="4714247"/>
            <a:ext cx="2224382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/>
              <a:t>Self-Heat Rate (°C/min)</a:t>
            </a:r>
            <a:endParaRPr lang="en-US" sz="1600" dirty="0"/>
          </a:p>
        </p:txBody>
      </p:sp>
      <p:sp>
        <p:nvSpPr>
          <p:cNvPr id="14" name="Textfeld 13"/>
          <p:cNvSpPr txBox="1"/>
          <p:nvPr/>
        </p:nvSpPr>
        <p:spPr>
          <a:xfrm>
            <a:off x="432126" y="6182682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2"/>
                </a:solidFill>
              </a:rPr>
              <a:t>[</a:t>
            </a:r>
            <a:r>
              <a:rPr lang="de-DE" sz="1200" dirty="0">
                <a:solidFill>
                  <a:schemeClr val="bg2"/>
                </a:solidFill>
              </a:rPr>
              <a:t>DOU]</a:t>
            </a:r>
          </a:p>
        </p:txBody>
      </p:sp>
    </p:spTree>
    <p:extLst>
      <p:ext uri="{BB962C8B-B14F-4D97-AF65-F5344CB8AC3E}">
        <p14:creationId xmlns:p14="http://schemas.microsoft.com/office/powerpoint/2010/main" val="203018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idx="13"/>
          </p:nvPr>
        </p:nvSpPr>
        <p:spPr>
          <a:xfrm>
            <a:off x="336000" y="1257300"/>
            <a:ext cx="5580000" cy="2645251"/>
          </a:xfrm>
        </p:spPr>
        <p:txBody>
          <a:bodyPr/>
          <a:lstStyle/>
          <a:p>
            <a:r>
              <a:rPr lang="en-US" sz="1800" dirty="0"/>
              <a:t>PTC element  (Positive Temperature Coefficient)</a:t>
            </a:r>
          </a:p>
          <a:p>
            <a:pPr lvl="1"/>
            <a:r>
              <a:rPr lang="en-US" sz="1600" dirty="0"/>
              <a:t>Conductive polymer with increasing resistance at higher temperatures</a:t>
            </a:r>
          </a:p>
          <a:p>
            <a:pPr lvl="1"/>
            <a:r>
              <a:rPr lang="en-US" sz="1600" dirty="0"/>
              <a:t>Limitation of current flow </a:t>
            </a:r>
            <a:r>
              <a:rPr lang="en-US" dirty="0"/>
              <a:t>at critical temperature rise </a:t>
            </a:r>
            <a:endParaRPr lang="en-US" sz="1800" dirty="0"/>
          </a:p>
          <a:p>
            <a:r>
              <a:rPr lang="en-US" sz="1800" dirty="0"/>
              <a:t>CID element  (Current Interrupt Device)</a:t>
            </a:r>
          </a:p>
          <a:p>
            <a:pPr lvl="1"/>
            <a:r>
              <a:rPr lang="en-US" sz="1600" dirty="0"/>
              <a:t>Cuts current path irreversibly in case of an overpressure inside the cell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de-DE"/>
              <a:t>1.7 	</a:t>
            </a:r>
            <a:r>
              <a:rPr lang="en-US"/>
              <a:t>Safety concepts on cell level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0"/>
          <a:stretch/>
        </p:blipFill>
        <p:spPr>
          <a:xfrm>
            <a:off x="-373789" y="4158979"/>
            <a:ext cx="9673666" cy="2060094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5880100" y="1237498"/>
            <a:ext cx="6096000" cy="27546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5113" indent="-265113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Pressure release valve</a:t>
            </a:r>
          </a:p>
          <a:p>
            <a:pPr marL="550863" lvl="1" indent="-276225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Bursting of cell housing in case of excessive overpressure preventing an explosion of the cell</a:t>
            </a:r>
          </a:p>
          <a:p>
            <a:pPr marL="550863" lvl="1" indent="-276225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Must not be covered / blocked in battery systems</a:t>
            </a:r>
          </a:p>
          <a:p>
            <a:pPr marL="265113" indent="-265113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Advanced separators</a:t>
            </a:r>
          </a:p>
          <a:p>
            <a:pPr marL="639763" lvl="1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Shutdown separator (PP/PE/PP), sealing of separator pores when PE melts, interruption of current flow</a:t>
            </a:r>
          </a:p>
          <a:p>
            <a:pPr marL="639763" lvl="1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Ceramic coatings preventing short-circuits under overheating conditions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" t="8159" r="6826" b="9235"/>
          <a:stretch/>
        </p:blipFill>
        <p:spPr>
          <a:xfrm>
            <a:off x="9066991" y="4319918"/>
            <a:ext cx="2790712" cy="77149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" t="9712" r="5990" b="7690"/>
          <a:stretch/>
        </p:blipFill>
        <p:spPr>
          <a:xfrm>
            <a:off x="9100579" y="5385130"/>
            <a:ext cx="2723536" cy="74725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984069" y="4086687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CID good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9034272" y="5160719"/>
            <a:ext cx="976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CID tripped</a:t>
            </a:r>
          </a:p>
        </p:txBody>
      </p:sp>
      <p:cxnSp>
        <p:nvCxnSpPr>
          <p:cNvPr id="14" name="Gerade Verbindung mit Pfeil 13"/>
          <p:cNvCxnSpPr/>
          <p:nvPr/>
        </p:nvCxnSpPr>
        <p:spPr>
          <a:xfrm flipH="1" flipV="1">
            <a:off x="10705672" y="5871520"/>
            <a:ext cx="160328" cy="521722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V="1">
            <a:off x="10001915" y="5861744"/>
            <a:ext cx="160328" cy="521722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483497" y="6074354"/>
            <a:ext cx="639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2"/>
                </a:solidFill>
              </a:rPr>
              <a:t>[</a:t>
            </a:r>
            <a:r>
              <a:rPr lang="de-DE" sz="1200" dirty="0">
                <a:solidFill>
                  <a:schemeClr val="bg2"/>
                </a:solidFill>
              </a:rPr>
              <a:t>MÄH]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18</a:t>
            </a:fld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1041400" y="5582198"/>
            <a:ext cx="1473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Tab</a:t>
            </a:r>
            <a:endParaRPr lang="de-DE" sz="1200" dirty="0"/>
          </a:p>
        </p:txBody>
      </p:sp>
      <p:sp>
        <p:nvSpPr>
          <p:cNvPr id="17" name="Textfeld 16"/>
          <p:cNvSpPr txBox="1"/>
          <p:nvPr/>
        </p:nvSpPr>
        <p:spPr>
          <a:xfrm>
            <a:off x="2425700" y="4197097"/>
            <a:ext cx="12555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Vent</a:t>
            </a:r>
            <a:endParaRPr lang="en-US" sz="1200" dirty="0"/>
          </a:p>
        </p:txBody>
      </p:sp>
      <p:sp>
        <p:nvSpPr>
          <p:cNvPr id="18" name="Textfeld 17"/>
          <p:cNvSpPr txBox="1"/>
          <p:nvPr/>
        </p:nvSpPr>
        <p:spPr>
          <a:xfrm>
            <a:off x="945041" y="4128465"/>
            <a:ext cx="13536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Positive Terminal</a:t>
            </a:r>
            <a:endParaRPr lang="de-DE" sz="1200" dirty="0"/>
          </a:p>
        </p:txBody>
      </p:sp>
      <p:sp>
        <p:nvSpPr>
          <p:cNvPr id="11" name="Rechteck 10"/>
          <p:cNvSpPr/>
          <p:nvPr/>
        </p:nvSpPr>
        <p:spPr>
          <a:xfrm>
            <a:off x="4610100" y="5645150"/>
            <a:ext cx="133350" cy="374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4341180" y="6122605"/>
            <a:ext cx="655629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300" dirty="0" smtClean="0"/>
              <a:t>Pressure</a:t>
            </a:r>
            <a:endParaRPr lang="en-US" sz="1300" dirty="0"/>
          </a:p>
        </p:txBody>
      </p:sp>
      <p:sp>
        <p:nvSpPr>
          <p:cNvPr id="19" name="Rechteck 18"/>
          <p:cNvSpPr/>
          <p:nvPr/>
        </p:nvSpPr>
        <p:spPr>
          <a:xfrm>
            <a:off x="7506109" y="5614070"/>
            <a:ext cx="133350" cy="374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7237189" y="6091525"/>
            <a:ext cx="655629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300" dirty="0" smtClean="0"/>
              <a:t>Pressure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42562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2.1	Parallel and serial interconnection of cells</a:t>
            </a:r>
          </a:p>
          <a:p>
            <a:pPr marL="0" indent="0">
              <a:buNone/>
            </a:pPr>
            <a:r>
              <a:rPr lang="en-US" dirty="0"/>
              <a:t>2.2  	Concepts for safe and reliable battery systems</a:t>
            </a:r>
          </a:p>
          <a:p>
            <a:pPr marL="0" indent="0">
              <a:buNone/>
            </a:pPr>
            <a:r>
              <a:rPr lang="en-US" dirty="0"/>
              <a:t>2.3	Battery management system</a:t>
            </a:r>
          </a:p>
          <a:p>
            <a:pPr marL="0" indent="0">
              <a:buNone/>
            </a:pPr>
            <a:r>
              <a:rPr lang="en-US" dirty="0"/>
              <a:t>2.4	Thermal management: cooling and heating strategies</a:t>
            </a:r>
          </a:p>
          <a:p>
            <a:pPr marL="0" indent="0">
              <a:buNone/>
            </a:pPr>
            <a:r>
              <a:rPr lang="en-US" dirty="0"/>
              <a:t>2.5	Impact of temperature on battery performance</a:t>
            </a:r>
          </a:p>
          <a:p>
            <a:pPr marL="0" indent="0">
              <a:buNone/>
            </a:pPr>
            <a:r>
              <a:rPr lang="en-US" dirty="0"/>
              <a:t>2.6 	</a:t>
            </a:r>
            <a:r>
              <a:rPr lang="en-US" dirty="0" err="1"/>
              <a:t>Inhomogeneities</a:t>
            </a:r>
            <a:r>
              <a:rPr lang="en-US" dirty="0"/>
              <a:t> in battery systems</a:t>
            </a:r>
          </a:p>
          <a:p>
            <a:pPr marL="0" indent="0">
              <a:buNone/>
            </a:pPr>
            <a:r>
              <a:rPr lang="en-US" dirty="0"/>
              <a:t>2.7	Mechanical stress owing to cell deformation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		Battery Systems (AJ, 90 min)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011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Content</a:t>
            </a:r>
          </a:p>
        </p:txBody>
      </p:sp>
      <p:graphicFrame>
        <p:nvGraphicFramePr>
          <p:cNvPr id="2" name="Diagramm 1"/>
          <p:cNvGraphicFramePr/>
          <p:nvPr>
            <p:extLst>
              <p:ext uri="{D42A27DB-BD31-4B8C-83A1-F6EECF244321}">
                <p14:modId xmlns:p14="http://schemas.microsoft.com/office/powerpoint/2010/main" val="4041773316"/>
              </p:ext>
            </p:extLst>
          </p:nvPr>
        </p:nvGraphicFramePr>
        <p:xfrm>
          <a:off x="451983" y="1269265"/>
          <a:ext cx="10139817" cy="2727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val="525233609"/>
              </p:ext>
            </p:extLst>
          </p:nvPr>
        </p:nvGraphicFramePr>
        <p:xfrm>
          <a:off x="451981" y="4185533"/>
          <a:ext cx="10139819" cy="2096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627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800" dirty="0"/>
              <a:t>Verschaltung von Einzelzellen zur Erhöhung des Energieinhalts</a:t>
            </a:r>
          </a:p>
          <a:p>
            <a:r>
              <a:rPr lang="de-DE" sz="1600" dirty="0"/>
              <a:t>Parallelschaltung: 	Erhöhung der Kapazität,</a:t>
            </a:r>
            <a:br>
              <a:rPr lang="de-DE" sz="1600" dirty="0"/>
            </a:br>
            <a:r>
              <a:rPr lang="de-DE" sz="1600" dirty="0"/>
              <a:t>						Aufteilung der Strombelastung</a:t>
            </a:r>
          </a:p>
          <a:p>
            <a:r>
              <a:rPr lang="de-DE" sz="1600" dirty="0"/>
              <a:t>Serienschaltung:	Erhöhung der Spannungslage</a:t>
            </a:r>
          </a:p>
          <a:p>
            <a:endParaRPr lang="de-DE" sz="700" dirty="0"/>
          </a:p>
          <a:p>
            <a:pPr marL="0" indent="0">
              <a:buNone/>
            </a:pPr>
            <a:r>
              <a:rPr lang="de-DE" sz="1800" dirty="0"/>
              <a:t>Typischer Auslegungsprozess eines Batteriesystems</a:t>
            </a:r>
          </a:p>
          <a:p>
            <a:r>
              <a:rPr lang="de-DE" sz="1600" dirty="0"/>
              <a:t>Betriebsspannungsbereich der Last bestimmt die Anzahl der benötigten Zellen in Serie</a:t>
            </a:r>
          </a:p>
          <a:p>
            <a:r>
              <a:rPr lang="de-DE" sz="1600" dirty="0"/>
              <a:t>Der benötigte Energieinhalt liefert dann die erforderliche Kapazität des Batteriespeichers</a:t>
            </a:r>
          </a:p>
          <a:p>
            <a:r>
              <a:rPr lang="de-DE" sz="1600" dirty="0"/>
              <a:t>Je nach Zelltyp lässt sich die Kapazität durch eine Zelle oder durch eine Parallelschaltung mehrerer Zellen erreichen</a:t>
            </a:r>
          </a:p>
          <a:p>
            <a:r>
              <a:rPr lang="de-DE" sz="1600" dirty="0"/>
              <a:t>Sicherstellen, dass Maximalstrom des Verbunds ausreichend ist, ansonsten weitere Zellen parallel schalten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/>
              <a:t>2.1 	</a:t>
            </a:r>
            <a:r>
              <a:rPr lang="en-US"/>
              <a:t> Parallel and serial interconnection of cells</a:t>
            </a:r>
            <a:endParaRPr lang="de-DE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336000" y="1257300"/>
            <a:ext cx="5039275" cy="5040000"/>
          </a:xfrm>
          <a:prstGeom prst="rect">
            <a:avLst/>
          </a:prstGeom>
        </p:spPr>
        <p:txBody>
          <a:bodyPr/>
          <a:lstStyle>
            <a:lvl1pPr marL="270000" indent="-270000" algn="l" defTabSz="265113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Parallelschaltung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Serienschaltung</a:t>
            </a:r>
          </a:p>
          <a:p>
            <a:pPr marL="0" indent="0">
              <a:buNone/>
            </a:pPr>
            <a:endParaRPr lang="de-DE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</p:txBody>
      </p:sp>
      <p:sp>
        <p:nvSpPr>
          <p:cNvPr id="5" name="Textfeld 4"/>
          <p:cNvSpPr txBox="1"/>
          <p:nvPr/>
        </p:nvSpPr>
        <p:spPr>
          <a:xfrm>
            <a:off x="2733895" y="1748548"/>
            <a:ext cx="25747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de-DE" sz="1600" noProof="1"/>
              <a:t>Spannung</a:t>
            </a:r>
            <a:r>
              <a:rPr lang="de-DE" sz="1600" i="1" noProof="1"/>
              <a:t> 	 U</a:t>
            </a:r>
            <a:r>
              <a:rPr lang="de-DE" sz="1600" baseline="-25000" noProof="1"/>
              <a:t>System</a:t>
            </a:r>
            <a:r>
              <a:rPr lang="de-DE" sz="1600" noProof="1"/>
              <a:t> = </a:t>
            </a:r>
            <a:r>
              <a:rPr lang="de-DE" sz="1600" i="1" noProof="1"/>
              <a:t>U</a:t>
            </a:r>
            <a:r>
              <a:rPr lang="de-DE" sz="1600" baseline="-25000" noProof="1"/>
              <a:t>Zelle</a:t>
            </a:r>
          </a:p>
          <a:p>
            <a:r>
              <a:rPr lang="de-DE" sz="1600" noProof="1"/>
              <a:t>Strom</a:t>
            </a:r>
            <a:r>
              <a:rPr lang="de-DE" sz="1600" i="1" noProof="1"/>
              <a:t> 	 I</a:t>
            </a:r>
            <a:r>
              <a:rPr lang="de-DE" sz="1600" baseline="-25000" noProof="1"/>
              <a:t>System</a:t>
            </a:r>
            <a:r>
              <a:rPr lang="de-DE" sz="1600" noProof="1"/>
              <a:t> = </a:t>
            </a:r>
            <a:r>
              <a:rPr lang="de-DE" sz="1600" i="1" noProof="1"/>
              <a:t>n</a:t>
            </a:r>
            <a:r>
              <a:rPr lang="de-DE" sz="1600" baseline="-25000" noProof="1"/>
              <a:t>p</a:t>
            </a:r>
            <a:r>
              <a:rPr lang="de-DE" sz="1600" noProof="1"/>
              <a:t> </a:t>
            </a:r>
            <a:r>
              <a:rPr lang="de-DE" sz="1600" noProof="1">
                <a:latin typeface="Titillium Web" panose="00000500000000000000" pitchFamily="2" charset="0"/>
              </a:rPr>
              <a:t>· </a:t>
            </a:r>
            <a:r>
              <a:rPr lang="de-DE" sz="1600" i="1" noProof="1"/>
              <a:t>I</a:t>
            </a:r>
            <a:r>
              <a:rPr lang="de-DE" sz="1600" baseline="-25000" noProof="1"/>
              <a:t>Zelle</a:t>
            </a:r>
          </a:p>
          <a:p>
            <a:r>
              <a:rPr lang="de-DE" sz="1600" noProof="1"/>
              <a:t>Kapazität	 </a:t>
            </a:r>
            <a:r>
              <a:rPr lang="de-DE" sz="1600" i="1" noProof="1"/>
              <a:t>C</a:t>
            </a:r>
            <a:r>
              <a:rPr lang="de-DE" sz="1600" baseline="-25000" noProof="1"/>
              <a:t>System</a:t>
            </a:r>
            <a:r>
              <a:rPr lang="de-DE" sz="1600" noProof="1"/>
              <a:t> = </a:t>
            </a:r>
            <a:r>
              <a:rPr lang="de-DE" sz="1600" i="1" noProof="1"/>
              <a:t>n</a:t>
            </a:r>
            <a:r>
              <a:rPr lang="de-DE" sz="1600" baseline="-25000" noProof="1"/>
              <a:t>p</a:t>
            </a:r>
            <a:r>
              <a:rPr lang="de-DE" sz="1600" noProof="1"/>
              <a:t> </a:t>
            </a:r>
            <a:r>
              <a:rPr lang="de-DE" sz="1600" noProof="1">
                <a:latin typeface="Titillium Web" panose="00000500000000000000" pitchFamily="2" charset="0"/>
              </a:rPr>
              <a:t>· </a:t>
            </a:r>
            <a:r>
              <a:rPr lang="de-DE" sz="1600" i="1" noProof="1"/>
              <a:t>C</a:t>
            </a:r>
            <a:r>
              <a:rPr lang="de-DE" sz="1600" baseline="-25000" noProof="1"/>
              <a:t>Zelle</a:t>
            </a:r>
          </a:p>
          <a:p>
            <a:r>
              <a:rPr lang="de-DE" sz="1600" noProof="1"/>
              <a:t>Energie	 </a:t>
            </a:r>
            <a:r>
              <a:rPr lang="de-DE" sz="1600" i="1" noProof="1"/>
              <a:t>E</a:t>
            </a:r>
            <a:r>
              <a:rPr lang="de-DE" sz="1600" baseline="-25000" noProof="1"/>
              <a:t>System</a:t>
            </a:r>
            <a:r>
              <a:rPr lang="de-DE" sz="1600" noProof="1"/>
              <a:t> = </a:t>
            </a:r>
            <a:r>
              <a:rPr lang="de-DE" sz="1600" i="1" noProof="1"/>
              <a:t>n</a:t>
            </a:r>
            <a:r>
              <a:rPr lang="de-DE" sz="1600" baseline="-25000" noProof="1"/>
              <a:t>p</a:t>
            </a:r>
            <a:r>
              <a:rPr lang="de-DE" sz="1600" noProof="1"/>
              <a:t> </a:t>
            </a:r>
            <a:r>
              <a:rPr lang="de-DE" sz="1600" noProof="1">
                <a:latin typeface="Titillium Web" panose="00000500000000000000" pitchFamily="2" charset="0"/>
              </a:rPr>
              <a:t>· </a:t>
            </a:r>
            <a:r>
              <a:rPr lang="de-DE" sz="1600" i="1" noProof="1"/>
              <a:t>E</a:t>
            </a:r>
            <a:r>
              <a:rPr lang="de-DE" sz="1600" baseline="-25000" noProof="1"/>
              <a:t>zelle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2720270" y="4445192"/>
            <a:ext cx="26019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de-DE" sz="1600" noProof="1"/>
              <a:t>Spannung</a:t>
            </a:r>
            <a:r>
              <a:rPr lang="de-DE" sz="1600" i="1" noProof="1"/>
              <a:t> 	 U</a:t>
            </a:r>
            <a:r>
              <a:rPr lang="de-DE" sz="1600" baseline="-25000" noProof="1"/>
              <a:t>System</a:t>
            </a:r>
            <a:r>
              <a:rPr lang="de-DE" sz="1600" noProof="1"/>
              <a:t> = </a:t>
            </a:r>
            <a:r>
              <a:rPr lang="de-DE" sz="1600" i="1" noProof="1"/>
              <a:t>n</a:t>
            </a:r>
            <a:r>
              <a:rPr lang="de-DE" sz="1600" baseline="-25000" noProof="1"/>
              <a:t>s</a:t>
            </a:r>
            <a:r>
              <a:rPr lang="de-DE" sz="1600" noProof="1"/>
              <a:t> </a:t>
            </a:r>
            <a:r>
              <a:rPr lang="de-DE" sz="1600" noProof="1">
                <a:latin typeface="Titillium Web" panose="00000500000000000000" pitchFamily="2" charset="0"/>
              </a:rPr>
              <a:t>· </a:t>
            </a:r>
            <a:r>
              <a:rPr lang="de-DE" sz="1600" i="1" noProof="1"/>
              <a:t>U</a:t>
            </a:r>
            <a:r>
              <a:rPr lang="de-DE" sz="1600" baseline="-25000" noProof="1"/>
              <a:t>Zelle</a:t>
            </a:r>
          </a:p>
          <a:p>
            <a:r>
              <a:rPr lang="de-DE" sz="1600" noProof="1"/>
              <a:t>Strom</a:t>
            </a:r>
            <a:r>
              <a:rPr lang="de-DE" sz="1600" i="1" noProof="1"/>
              <a:t> 	 I</a:t>
            </a:r>
            <a:r>
              <a:rPr lang="de-DE" sz="1600" baseline="-25000" noProof="1"/>
              <a:t>System</a:t>
            </a:r>
            <a:r>
              <a:rPr lang="de-DE" sz="1600" noProof="1"/>
              <a:t> = </a:t>
            </a:r>
            <a:r>
              <a:rPr lang="de-DE" sz="1600" i="1" noProof="1"/>
              <a:t>I</a:t>
            </a:r>
            <a:r>
              <a:rPr lang="de-DE" sz="1600" baseline="-25000" noProof="1"/>
              <a:t>Zelle</a:t>
            </a:r>
          </a:p>
          <a:p>
            <a:r>
              <a:rPr lang="de-DE" sz="1600" noProof="1"/>
              <a:t>Kapazität	 </a:t>
            </a:r>
            <a:r>
              <a:rPr lang="de-DE" sz="1600" i="1" noProof="1"/>
              <a:t>C</a:t>
            </a:r>
            <a:r>
              <a:rPr lang="de-DE" sz="1600" baseline="-25000" noProof="1"/>
              <a:t>System</a:t>
            </a:r>
            <a:r>
              <a:rPr lang="de-DE" sz="1600" noProof="1"/>
              <a:t> = </a:t>
            </a:r>
            <a:r>
              <a:rPr lang="de-DE" sz="1600" i="1" noProof="1"/>
              <a:t>C</a:t>
            </a:r>
            <a:r>
              <a:rPr lang="de-DE" sz="1600" baseline="-25000" noProof="1"/>
              <a:t>Zelle</a:t>
            </a:r>
          </a:p>
          <a:p>
            <a:r>
              <a:rPr lang="de-DE" sz="1600" noProof="1"/>
              <a:t>Energie	 </a:t>
            </a:r>
            <a:r>
              <a:rPr lang="de-DE" sz="1600" i="1" noProof="1"/>
              <a:t>E</a:t>
            </a:r>
            <a:r>
              <a:rPr lang="de-DE" sz="1600" baseline="-25000" noProof="1"/>
              <a:t>System</a:t>
            </a:r>
            <a:r>
              <a:rPr lang="de-DE" sz="1600" noProof="1"/>
              <a:t> = </a:t>
            </a:r>
            <a:r>
              <a:rPr lang="de-DE" sz="1600" i="1" noProof="1"/>
              <a:t>n</a:t>
            </a:r>
            <a:r>
              <a:rPr lang="de-DE" sz="1600" baseline="-25000" noProof="1"/>
              <a:t>s</a:t>
            </a:r>
            <a:r>
              <a:rPr lang="de-DE" sz="1600" noProof="1"/>
              <a:t> </a:t>
            </a:r>
            <a:r>
              <a:rPr lang="de-DE" sz="1600" noProof="1">
                <a:latin typeface="Titillium Web" panose="00000500000000000000" pitchFamily="2" charset="0"/>
              </a:rPr>
              <a:t>· </a:t>
            </a:r>
            <a:r>
              <a:rPr lang="de-DE" sz="1600" i="1" noProof="1"/>
              <a:t>E</a:t>
            </a:r>
            <a:r>
              <a:rPr lang="de-DE" sz="1600" baseline="-25000" noProof="1"/>
              <a:t>zelle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1428892" y="2589055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de-DE" sz="1600" i="1" dirty="0" err="1"/>
              <a:t>n</a:t>
            </a:r>
            <a:r>
              <a:rPr lang="de-DE" sz="1600" baseline="-25000" dirty="0" err="1"/>
              <a:t>p</a:t>
            </a:r>
            <a:r>
              <a:rPr lang="de-DE" sz="1600" dirty="0"/>
              <a:t> </a:t>
            </a:r>
            <a:endParaRPr lang="de-DE" sz="1600" baseline="-25000" dirty="0"/>
          </a:p>
        </p:txBody>
      </p:sp>
      <p:sp>
        <p:nvSpPr>
          <p:cNvPr id="27" name="Textfeld 26"/>
          <p:cNvSpPr txBox="1"/>
          <p:nvPr/>
        </p:nvSpPr>
        <p:spPr>
          <a:xfrm>
            <a:off x="1131526" y="4672133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de-DE" sz="1600" i="1" dirty="0" err="1"/>
              <a:t>n</a:t>
            </a:r>
            <a:r>
              <a:rPr lang="de-DE" sz="1600" baseline="-25000" dirty="0" err="1"/>
              <a:t>s</a:t>
            </a:r>
            <a:r>
              <a:rPr lang="de-DE" sz="1600" dirty="0"/>
              <a:t> </a:t>
            </a:r>
            <a:endParaRPr lang="de-DE" sz="1600" baseline="-25000" dirty="0"/>
          </a:p>
        </p:txBody>
      </p:sp>
      <p:grpSp>
        <p:nvGrpSpPr>
          <p:cNvPr id="62" name="Gruppieren 61"/>
          <p:cNvGrpSpPr/>
          <p:nvPr/>
        </p:nvGrpSpPr>
        <p:grpSpPr>
          <a:xfrm>
            <a:off x="942000" y="1881193"/>
            <a:ext cx="1385556" cy="771523"/>
            <a:chOff x="942000" y="1881193"/>
            <a:chExt cx="1385556" cy="771523"/>
          </a:xfrm>
        </p:grpSpPr>
        <p:cxnSp>
          <p:nvCxnSpPr>
            <p:cNvPr id="54" name="Gerader Verbinder 53"/>
            <p:cNvCxnSpPr/>
            <p:nvPr/>
          </p:nvCxnSpPr>
          <p:spPr>
            <a:xfrm>
              <a:off x="942000" y="1881193"/>
              <a:ext cx="1385556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r Verbinder 54"/>
            <p:cNvCxnSpPr/>
            <p:nvPr/>
          </p:nvCxnSpPr>
          <p:spPr>
            <a:xfrm>
              <a:off x="942000" y="2652716"/>
              <a:ext cx="1385556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r Verbinder 55"/>
            <p:cNvCxnSpPr/>
            <p:nvPr/>
          </p:nvCxnSpPr>
          <p:spPr>
            <a:xfrm>
              <a:off x="956281" y="1881193"/>
              <a:ext cx="0" cy="771523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r Verbinder 58"/>
            <p:cNvCxnSpPr/>
            <p:nvPr/>
          </p:nvCxnSpPr>
          <p:spPr>
            <a:xfrm>
              <a:off x="1418385" y="1881193"/>
              <a:ext cx="0" cy="771523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r Verbinder 59"/>
            <p:cNvCxnSpPr/>
            <p:nvPr/>
          </p:nvCxnSpPr>
          <p:spPr>
            <a:xfrm>
              <a:off x="1865704" y="1881193"/>
              <a:ext cx="0" cy="771523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r Verbinder 60"/>
            <p:cNvCxnSpPr/>
            <p:nvPr/>
          </p:nvCxnSpPr>
          <p:spPr>
            <a:xfrm>
              <a:off x="2316835" y="1881193"/>
              <a:ext cx="0" cy="771523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uppieren 40"/>
          <p:cNvGrpSpPr/>
          <p:nvPr/>
        </p:nvGrpSpPr>
        <p:grpSpPr>
          <a:xfrm>
            <a:off x="1223852" y="1946453"/>
            <a:ext cx="360000" cy="629554"/>
            <a:chOff x="762000" y="3421621"/>
            <a:chExt cx="360000" cy="629554"/>
          </a:xfrm>
        </p:grpSpPr>
        <p:sp>
          <p:nvSpPr>
            <p:cNvPr id="42" name="Rechteck 41"/>
            <p:cNvSpPr/>
            <p:nvPr/>
          </p:nvSpPr>
          <p:spPr>
            <a:xfrm>
              <a:off x="762000" y="3467975"/>
              <a:ext cx="360000" cy="583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hteck 42"/>
            <p:cNvSpPr/>
            <p:nvPr/>
          </p:nvSpPr>
          <p:spPr>
            <a:xfrm>
              <a:off x="846750" y="3421621"/>
              <a:ext cx="190500" cy="63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1676179" y="1952457"/>
            <a:ext cx="360000" cy="629554"/>
            <a:chOff x="762000" y="3421621"/>
            <a:chExt cx="360000" cy="629554"/>
          </a:xfrm>
        </p:grpSpPr>
        <p:sp>
          <p:nvSpPr>
            <p:cNvPr id="45" name="Rechteck 44"/>
            <p:cNvSpPr/>
            <p:nvPr/>
          </p:nvSpPr>
          <p:spPr>
            <a:xfrm>
              <a:off x="762000" y="3467975"/>
              <a:ext cx="360000" cy="583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Rechteck 45"/>
            <p:cNvSpPr/>
            <p:nvPr/>
          </p:nvSpPr>
          <p:spPr>
            <a:xfrm>
              <a:off x="846750" y="3421621"/>
              <a:ext cx="190500" cy="63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771526" y="1940449"/>
            <a:ext cx="360000" cy="629554"/>
            <a:chOff x="762000" y="3421621"/>
            <a:chExt cx="360000" cy="629554"/>
          </a:xfrm>
        </p:grpSpPr>
        <p:sp>
          <p:nvSpPr>
            <p:cNvPr id="17" name="Rechteck 16"/>
            <p:cNvSpPr/>
            <p:nvPr/>
          </p:nvSpPr>
          <p:spPr>
            <a:xfrm>
              <a:off x="762000" y="3467975"/>
              <a:ext cx="360000" cy="583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Rechteck 20"/>
            <p:cNvSpPr/>
            <p:nvPr/>
          </p:nvSpPr>
          <p:spPr>
            <a:xfrm>
              <a:off x="846750" y="3421621"/>
              <a:ext cx="190500" cy="63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" name="Gruppieren 46"/>
          <p:cNvGrpSpPr/>
          <p:nvPr/>
        </p:nvGrpSpPr>
        <p:grpSpPr>
          <a:xfrm>
            <a:off x="2128506" y="1958461"/>
            <a:ext cx="360000" cy="629554"/>
            <a:chOff x="762000" y="3421621"/>
            <a:chExt cx="360000" cy="629554"/>
          </a:xfrm>
        </p:grpSpPr>
        <p:sp>
          <p:nvSpPr>
            <p:cNvPr id="48" name="Rechteck 47"/>
            <p:cNvSpPr/>
            <p:nvPr/>
          </p:nvSpPr>
          <p:spPr>
            <a:xfrm>
              <a:off x="762000" y="3467975"/>
              <a:ext cx="360000" cy="583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hteck 48"/>
            <p:cNvSpPr/>
            <p:nvPr/>
          </p:nvSpPr>
          <p:spPr>
            <a:xfrm>
              <a:off x="846750" y="3421621"/>
              <a:ext cx="190500" cy="63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63" name="Gerader Verbinder 62"/>
          <p:cNvCxnSpPr/>
          <p:nvPr/>
        </p:nvCxnSpPr>
        <p:spPr>
          <a:xfrm>
            <a:off x="951526" y="3350285"/>
            <a:ext cx="0" cy="2982251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uppieren 30"/>
          <p:cNvGrpSpPr/>
          <p:nvPr/>
        </p:nvGrpSpPr>
        <p:grpSpPr>
          <a:xfrm>
            <a:off x="762000" y="4152846"/>
            <a:ext cx="360000" cy="629554"/>
            <a:chOff x="762000" y="3421621"/>
            <a:chExt cx="360000" cy="629554"/>
          </a:xfrm>
        </p:grpSpPr>
        <p:sp>
          <p:nvSpPr>
            <p:cNvPr id="32" name="Rechteck 31"/>
            <p:cNvSpPr/>
            <p:nvPr/>
          </p:nvSpPr>
          <p:spPr>
            <a:xfrm>
              <a:off x="762000" y="3467975"/>
              <a:ext cx="360000" cy="583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Rechteck 32"/>
            <p:cNvSpPr/>
            <p:nvPr/>
          </p:nvSpPr>
          <p:spPr>
            <a:xfrm>
              <a:off x="846750" y="3421621"/>
              <a:ext cx="190500" cy="63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762000" y="4884071"/>
            <a:ext cx="360000" cy="629554"/>
            <a:chOff x="762000" y="3421621"/>
            <a:chExt cx="360000" cy="629554"/>
          </a:xfrm>
        </p:grpSpPr>
        <p:sp>
          <p:nvSpPr>
            <p:cNvPr id="35" name="Rechteck 34"/>
            <p:cNvSpPr/>
            <p:nvPr/>
          </p:nvSpPr>
          <p:spPr>
            <a:xfrm>
              <a:off x="762000" y="3467975"/>
              <a:ext cx="360000" cy="583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846750" y="3421621"/>
              <a:ext cx="190500" cy="63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762000" y="5610533"/>
            <a:ext cx="360000" cy="629554"/>
            <a:chOff x="762000" y="3421621"/>
            <a:chExt cx="360000" cy="629554"/>
          </a:xfrm>
        </p:grpSpPr>
        <p:sp>
          <p:nvSpPr>
            <p:cNvPr id="38" name="Rechteck 37"/>
            <p:cNvSpPr/>
            <p:nvPr/>
          </p:nvSpPr>
          <p:spPr>
            <a:xfrm>
              <a:off x="762000" y="3467975"/>
              <a:ext cx="360000" cy="583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hteck 38"/>
            <p:cNvSpPr/>
            <p:nvPr/>
          </p:nvSpPr>
          <p:spPr>
            <a:xfrm>
              <a:off x="846750" y="3421621"/>
              <a:ext cx="190500" cy="63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0" name="Gruppieren 49"/>
          <p:cNvGrpSpPr/>
          <p:nvPr/>
        </p:nvGrpSpPr>
        <p:grpSpPr>
          <a:xfrm>
            <a:off x="762000" y="3430343"/>
            <a:ext cx="360000" cy="629554"/>
            <a:chOff x="762000" y="3421621"/>
            <a:chExt cx="360000" cy="629554"/>
          </a:xfrm>
        </p:grpSpPr>
        <p:sp>
          <p:nvSpPr>
            <p:cNvPr id="51" name="Rechteck 50"/>
            <p:cNvSpPr/>
            <p:nvPr/>
          </p:nvSpPr>
          <p:spPr>
            <a:xfrm>
              <a:off x="762000" y="3467975"/>
              <a:ext cx="360000" cy="583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Rechteck 51"/>
            <p:cNvSpPr/>
            <p:nvPr/>
          </p:nvSpPr>
          <p:spPr>
            <a:xfrm>
              <a:off x="846750" y="3421621"/>
              <a:ext cx="190500" cy="63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145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2.4 </a:t>
            </a:r>
            <a:r>
              <a:rPr lang="de-DE" sz="2400"/>
              <a:t>	</a:t>
            </a:r>
            <a:r>
              <a:rPr lang="en-US"/>
              <a:t>Concepts for safe and reliable battery systems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6000" y="1259999"/>
            <a:ext cx="5039275" cy="5040000"/>
          </a:xfrm>
        </p:spPr>
        <p:txBody>
          <a:bodyPr/>
          <a:lstStyle/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</p:txBody>
      </p:sp>
      <p:sp>
        <p:nvSpPr>
          <p:cNvPr id="11" name="Inhaltsplatzhalter 8"/>
          <p:cNvSpPr>
            <a:spLocks noGrp="1"/>
          </p:cNvSpPr>
          <p:nvPr>
            <p:ph idx="13"/>
          </p:nvPr>
        </p:nvSpPr>
        <p:spPr>
          <a:xfrm>
            <a:off x="6276000" y="1259999"/>
            <a:ext cx="5580000" cy="5040000"/>
          </a:xfrm>
        </p:spPr>
        <p:txBody>
          <a:bodyPr/>
          <a:lstStyle/>
          <a:p>
            <a:r>
              <a:rPr lang="de-DE" sz="1600" dirty="0"/>
              <a:t>Batterie-Management-System</a:t>
            </a:r>
          </a:p>
          <a:p>
            <a:pPr lvl="1"/>
            <a:r>
              <a:rPr lang="de-DE" sz="1400" dirty="0"/>
              <a:t>Permanente Überwachung der Einzelzellspannungen, des Batteriestroms und der Batterietemperatur</a:t>
            </a:r>
          </a:p>
          <a:p>
            <a:pPr lvl="1"/>
            <a:r>
              <a:rPr lang="de-DE" sz="1400" dirty="0"/>
              <a:t>Freigabe der Batteriespannung erst nach erfolgreicher Kommunikationssequenz</a:t>
            </a:r>
          </a:p>
          <a:p>
            <a:pPr lvl="1"/>
            <a:r>
              <a:rPr lang="de-DE" sz="1400" dirty="0"/>
              <a:t>Pilot-/Lebens-Linie, die bei Ausfall von sicherheitsrelevanten Einzelkomponenten den Batteriespeicher abschaltet</a:t>
            </a:r>
          </a:p>
          <a:p>
            <a:r>
              <a:rPr lang="de-DE" sz="1600" dirty="0"/>
              <a:t>Relais / Schütze</a:t>
            </a:r>
          </a:p>
          <a:p>
            <a:pPr lvl="1"/>
            <a:r>
              <a:rPr lang="de-DE" sz="1400" dirty="0"/>
              <a:t>Allpoliges Unterbrechen des Strompfades</a:t>
            </a:r>
          </a:p>
          <a:p>
            <a:pPr lvl="1"/>
            <a:r>
              <a:rPr lang="de-DE" sz="1400" dirty="0"/>
              <a:t>Vorladen des Zwischenkreises</a:t>
            </a:r>
          </a:p>
          <a:p>
            <a:r>
              <a:rPr lang="de-DE" sz="1600" dirty="0"/>
              <a:t>Schmelzsicherungen</a:t>
            </a:r>
          </a:p>
          <a:p>
            <a:pPr lvl="1"/>
            <a:r>
              <a:rPr lang="de-DE" sz="1400" dirty="0"/>
              <a:t>Irreversible Unterbrechung des Strompfades im Notfall</a:t>
            </a:r>
            <a:endParaRPr lang="de-DE" sz="1400" baseline="-25000" dirty="0"/>
          </a:p>
          <a:p>
            <a:r>
              <a:rPr lang="de-DE" sz="1600" dirty="0"/>
              <a:t>Isolationsüberwachung</a:t>
            </a:r>
          </a:p>
          <a:p>
            <a:pPr lvl="1"/>
            <a:r>
              <a:rPr lang="de-DE" sz="1400" dirty="0"/>
              <a:t>Überprüfung der Isolation von Hochvoltpotentialen gegenüber der Fahrzeugmasse eines Elektrofahrzeugs</a:t>
            </a:r>
          </a:p>
          <a:p>
            <a:r>
              <a:rPr lang="de-DE" sz="1600" dirty="0"/>
              <a:t>Service </a:t>
            </a:r>
            <a:r>
              <a:rPr lang="de-DE" sz="1600" dirty="0" err="1"/>
              <a:t>Disconnect</a:t>
            </a:r>
            <a:endParaRPr lang="de-DE" sz="1600" dirty="0"/>
          </a:p>
          <a:p>
            <a:pPr lvl="1"/>
            <a:r>
              <a:rPr lang="de-DE" sz="1400" dirty="0"/>
              <a:t>Unterbrechung des Strompfades für Wartungsarbeiten</a:t>
            </a:r>
          </a:p>
          <a:p>
            <a:pPr lvl="1"/>
            <a:endParaRPr lang="de-DE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21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t="15184" r="9545" b="9959"/>
          <a:stretch/>
        </p:blipFill>
        <p:spPr>
          <a:xfrm>
            <a:off x="183098" y="1169999"/>
            <a:ext cx="4665127" cy="301101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34963" y="3503000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2"/>
                </a:solidFill>
              </a:rPr>
              <a:t>[GMA]</a:t>
            </a:r>
          </a:p>
        </p:txBody>
      </p:sp>
      <p:pic>
        <p:nvPicPr>
          <p:cNvPr id="20" name="Grafik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54"/>
          <a:stretch/>
        </p:blipFill>
        <p:spPr>
          <a:xfrm>
            <a:off x="1067873" y="3301840"/>
            <a:ext cx="5658490" cy="310720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48066" y="6049930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2"/>
                </a:solidFill>
              </a:rPr>
              <a:t>nach [INS]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731067" y="1877884"/>
            <a:ext cx="1436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Batteriesystem </a:t>
            </a:r>
          </a:p>
          <a:p>
            <a:r>
              <a:rPr lang="de-DE" sz="1400" dirty="0"/>
              <a:t>Chevrolet </a:t>
            </a:r>
            <a:r>
              <a:rPr lang="de-DE" sz="1400" dirty="0" err="1"/>
              <a:t>Bolt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54998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4.3 	Batterie-Management-System (BMS)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6000" y="1259999"/>
            <a:ext cx="5039275" cy="5040000"/>
          </a:xfrm>
        </p:spPr>
        <p:txBody>
          <a:bodyPr/>
          <a:lstStyle/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</p:txBody>
      </p:sp>
      <p:sp>
        <p:nvSpPr>
          <p:cNvPr id="11" name="Inhaltsplatzhalter 8"/>
          <p:cNvSpPr>
            <a:spLocks noGrp="1"/>
          </p:cNvSpPr>
          <p:nvPr>
            <p:ph idx="13"/>
          </p:nvPr>
        </p:nvSpPr>
        <p:spPr>
          <a:xfrm>
            <a:off x="6276000" y="1259999"/>
            <a:ext cx="5580000" cy="5040000"/>
          </a:xfrm>
        </p:spPr>
        <p:txBody>
          <a:bodyPr/>
          <a:lstStyle/>
          <a:p>
            <a:r>
              <a:rPr lang="de-DE" sz="1800" dirty="0"/>
              <a:t>Batterieüberwachung</a:t>
            </a:r>
          </a:p>
          <a:p>
            <a:pPr lvl="1"/>
            <a:r>
              <a:rPr lang="de-DE" sz="1600" dirty="0"/>
              <a:t>Strom</a:t>
            </a:r>
          </a:p>
          <a:p>
            <a:pPr lvl="1"/>
            <a:r>
              <a:rPr lang="de-DE" sz="1600" dirty="0"/>
              <a:t>Einzelzellspannungen </a:t>
            </a:r>
          </a:p>
          <a:p>
            <a:pPr lvl="1"/>
            <a:r>
              <a:rPr lang="de-DE" sz="1600" dirty="0"/>
              <a:t>Temperatur</a:t>
            </a:r>
          </a:p>
          <a:p>
            <a:r>
              <a:rPr lang="de-DE" sz="1800" dirty="0"/>
              <a:t>Zustandsbestimmung</a:t>
            </a:r>
          </a:p>
          <a:p>
            <a:pPr lvl="1"/>
            <a:r>
              <a:rPr lang="de-DE" sz="1600" dirty="0"/>
              <a:t>Ladezustand (SoC) </a:t>
            </a:r>
          </a:p>
          <a:p>
            <a:pPr lvl="2"/>
            <a:r>
              <a:rPr lang="de-DE" sz="1400" dirty="0"/>
              <a:t>Anhand der Zellspannungen</a:t>
            </a:r>
          </a:p>
          <a:p>
            <a:pPr lvl="2"/>
            <a:r>
              <a:rPr lang="de-DE" sz="1400" dirty="0"/>
              <a:t>Integration der eingeladenen und entnommenen Ladungsmengen</a:t>
            </a:r>
          </a:p>
          <a:p>
            <a:pPr lvl="1"/>
            <a:r>
              <a:rPr lang="de-DE" sz="1600" dirty="0"/>
              <a:t>Maximale aktuelle Lade- / Entladeleistung</a:t>
            </a:r>
          </a:p>
          <a:p>
            <a:pPr lvl="1"/>
            <a:r>
              <a:rPr lang="de-DE" sz="1600" dirty="0"/>
              <a:t>Reichweitenschätzer</a:t>
            </a:r>
          </a:p>
          <a:p>
            <a:pPr lvl="1"/>
            <a:r>
              <a:rPr lang="de-DE" sz="1600" dirty="0"/>
              <a:t>Gesundheitszustand (</a:t>
            </a:r>
            <a:r>
              <a:rPr lang="de-DE" sz="1600" dirty="0" err="1"/>
              <a:t>SoH</a:t>
            </a:r>
            <a:r>
              <a:rPr lang="de-DE" sz="1600" dirty="0"/>
              <a:t>)</a:t>
            </a:r>
          </a:p>
          <a:p>
            <a:pPr lvl="2"/>
            <a:r>
              <a:rPr lang="de-DE" sz="1400" dirty="0"/>
              <a:t>Aktuelle Batteriekapazität</a:t>
            </a:r>
          </a:p>
          <a:p>
            <a:pPr lvl="2"/>
            <a:r>
              <a:rPr lang="de-DE" sz="1400" dirty="0"/>
              <a:t>Maximale Leistungsfähigkeit</a:t>
            </a:r>
          </a:p>
          <a:p>
            <a:pPr lvl="1"/>
            <a:endParaRPr lang="de-DE" sz="1600" dirty="0"/>
          </a:p>
          <a:p>
            <a:endParaRPr lang="de-DE" sz="1600" dirty="0"/>
          </a:p>
        </p:txBody>
      </p:sp>
      <p:pic>
        <p:nvPicPr>
          <p:cNvPr id="12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17" y="1582416"/>
            <a:ext cx="5088088" cy="4177034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478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3" descr="Ein Bild, das Screenshot enthält.&#10;&#10;Mit sehr hoher Zuverlässigkeit generierte Beschreibu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20" b="3001"/>
          <a:stretch/>
        </p:blipFill>
        <p:spPr>
          <a:xfrm>
            <a:off x="391632" y="3514066"/>
            <a:ext cx="3489704" cy="289159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2.3 	Batterie-Management-System (BMS)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6000" y="1259999"/>
            <a:ext cx="5612516" cy="5040000"/>
          </a:xfrm>
        </p:spPr>
        <p:txBody>
          <a:bodyPr/>
          <a:lstStyle/>
          <a:p>
            <a:pPr marL="0" indent="0">
              <a:buNone/>
            </a:pPr>
            <a:r>
              <a:rPr lang="de-DE" sz="1800" dirty="0"/>
              <a:t>Unterschiedliche Ladezustände bei Reihenschaltung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Nutzbare Kapazität beim Laden und Entladen </a:t>
            </a:r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</p:txBody>
      </p:sp>
      <p:sp>
        <p:nvSpPr>
          <p:cNvPr id="11" name="Inhaltsplatzhalter 8"/>
          <p:cNvSpPr>
            <a:spLocks noGrp="1"/>
          </p:cNvSpPr>
          <p:nvPr>
            <p:ph idx="13"/>
          </p:nvPr>
        </p:nvSpPr>
        <p:spPr>
          <a:xfrm>
            <a:off x="6276000" y="1259999"/>
            <a:ext cx="5580000" cy="5040000"/>
          </a:xfrm>
        </p:spPr>
        <p:txBody>
          <a:bodyPr/>
          <a:lstStyle/>
          <a:p>
            <a:r>
              <a:rPr lang="de-DE" sz="1600" dirty="0"/>
              <a:t>Problemstellung</a:t>
            </a:r>
          </a:p>
          <a:p>
            <a:pPr lvl="1"/>
            <a:r>
              <a:rPr lang="de-DE" sz="1400" dirty="0"/>
              <a:t>Unterschiedliche Ladezustände bei Serienschaltungen, </a:t>
            </a:r>
            <a:br>
              <a:rPr lang="de-DE" sz="1400" dirty="0"/>
            </a:br>
            <a:r>
              <a:rPr lang="de-DE" sz="1400" dirty="0"/>
              <a:t>z.B. infolge von Fertigungstoleranzen oder unterschiedlicher Selbstentladung</a:t>
            </a:r>
          </a:p>
          <a:p>
            <a:pPr lvl="1"/>
            <a:r>
              <a:rPr lang="de-DE" sz="1400" dirty="0"/>
              <a:t>Vollste Zelle limitiert den Ladevorgang</a:t>
            </a:r>
          </a:p>
          <a:p>
            <a:pPr lvl="1"/>
            <a:r>
              <a:rPr lang="de-DE" sz="1400" dirty="0"/>
              <a:t>Leerste Zelle limitiert den Entladevorgang</a:t>
            </a:r>
          </a:p>
          <a:p>
            <a:pPr lvl="1"/>
            <a:endParaRPr lang="de-DE" sz="1400" dirty="0"/>
          </a:p>
          <a:p>
            <a:r>
              <a:rPr lang="de-DE" sz="1600" dirty="0"/>
              <a:t>Ladungsausgleich</a:t>
            </a:r>
          </a:p>
          <a:p>
            <a:pPr lvl="1"/>
            <a:r>
              <a:rPr lang="de-DE" sz="1400" dirty="0"/>
              <a:t>Meist rein dissipativ über das Zuschalten eines parallelen Widerstands bei volleren Zellen während des Ladens</a:t>
            </a:r>
          </a:p>
          <a:p>
            <a:pPr lvl="1"/>
            <a:r>
              <a:rPr lang="de-DE" sz="1400" dirty="0"/>
              <a:t>Alternativ:  induktives oder kapazitives Umladen</a:t>
            </a:r>
            <a:endParaRPr lang="de-DE" sz="1400" baseline="-2500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000" y="4458424"/>
            <a:ext cx="5581155" cy="1553498"/>
          </a:xfrm>
          <a:prstGeom prst="rect">
            <a:avLst/>
          </a:prstGeom>
        </p:spPr>
      </p:pic>
      <p:pic>
        <p:nvPicPr>
          <p:cNvPr id="5" name="Grafik 14" descr="Ein Bild, das Screenshot enthält.&#10;&#10;Mit sehr hoher Zuverlässigkeit generierte Beschreibu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 b="64892"/>
          <a:stretch/>
        </p:blipFill>
        <p:spPr>
          <a:xfrm>
            <a:off x="391632" y="1693726"/>
            <a:ext cx="3489704" cy="1386613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333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2.4 Thermal Management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6000" y="1259999"/>
            <a:ext cx="5039275" cy="5040000"/>
          </a:xfrm>
        </p:spPr>
        <p:txBody>
          <a:bodyPr/>
          <a:lstStyle/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</p:txBody>
      </p:sp>
      <p:sp>
        <p:nvSpPr>
          <p:cNvPr id="11" name="Inhaltsplatzhalter 8"/>
          <p:cNvSpPr>
            <a:spLocks noGrp="1"/>
          </p:cNvSpPr>
          <p:nvPr>
            <p:ph idx="13"/>
          </p:nvPr>
        </p:nvSpPr>
        <p:spPr>
          <a:xfrm>
            <a:off x="6276000" y="1259999"/>
            <a:ext cx="5580000" cy="5040000"/>
          </a:xfrm>
        </p:spPr>
        <p:txBody>
          <a:bodyPr/>
          <a:lstStyle/>
          <a:p>
            <a:r>
              <a:rPr lang="de-DE" sz="1800" dirty="0"/>
              <a:t>Ziele:</a:t>
            </a:r>
          </a:p>
          <a:p>
            <a:pPr lvl="1"/>
            <a:r>
              <a:rPr lang="de-DE" sz="1600" dirty="0"/>
              <a:t>Abfuhr der Verlustwärme</a:t>
            </a:r>
          </a:p>
          <a:p>
            <a:pPr lvl="1"/>
            <a:r>
              <a:rPr lang="de-DE" sz="1600" dirty="0"/>
              <a:t>Vorheizen bei kalten Umgebungstemperaturen</a:t>
            </a:r>
          </a:p>
          <a:p>
            <a:pPr lvl="1"/>
            <a:r>
              <a:rPr lang="de-DE" sz="1600" dirty="0"/>
              <a:t>Reduktion der Batteriealterung</a:t>
            </a:r>
          </a:p>
          <a:p>
            <a:pPr lvl="1"/>
            <a:r>
              <a:rPr lang="de-DE" sz="1600" dirty="0"/>
              <a:t>Vermeidung von Temperaturgradienten</a:t>
            </a:r>
          </a:p>
        </p:txBody>
      </p:sp>
      <p:pic>
        <p:nvPicPr>
          <p:cNvPr id="5" name="Grafik 3" descr="Ein Bild, das Text, Karte enthält.&#10;&#10;Mit sehr hoher Zuverlässigkeit generierte Beschreibu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004" y="3422716"/>
            <a:ext cx="5664996" cy="2876484"/>
          </a:xfrm>
          <a:prstGeom prst="rect">
            <a:avLst/>
          </a:prstGeom>
        </p:spPr>
      </p:pic>
      <p:pic>
        <p:nvPicPr>
          <p:cNvPr id="10" name="Grafik 8" descr="Ein Bild, das Text, Karte enthält.&#10;&#10;Mit sehr hoher Zuverlässigkeit generierte Beschreibu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64" y="3429000"/>
            <a:ext cx="5365173" cy="2891331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530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2.4 Thermal Management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6000" y="1259999"/>
            <a:ext cx="5039275" cy="5040000"/>
          </a:xfrm>
        </p:spPr>
        <p:txBody>
          <a:bodyPr/>
          <a:lstStyle/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</p:txBody>
      </p:sp>
      <p:graphicFrame>
        <p:nvGraphicFramePr>
          <p:cNvPr id="7" name="Inhaltsplatzhalter 10"/>
          <p:cNvGraphicFramePr>
            <a:graphicFrameLocks/>
          </p:cNvGraphicFramePr>
          <p:nvPr>
            <p:extLst/>
          </p:nvPr>
        </p:nvGraphicFramePr>
        <p:xfrm>
          <a:off x="443001" y="1377745"/>
          <a:ext cx="11412999" cy="271272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0996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036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36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27347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Keine aktive Kühlung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Luftkühlung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Flüssigkeitskühlung / Kältemittelkühlung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Vorteile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+ Keine Zusatzkosten</a:t>
                      </a:r>
                    </a:p>
                    <a:p>
                      <a:r>
                        <a:rPr lang="de-DE" sz="1600" dirty="0"/>
                        <a:t>+ Kein zusätzlicher Bauraum</a:t>
                      </a:r>
                    </a:p>
                    <a:p>
                      <a:r>
                        <a:rPr lang="de-DE" sz="1600" dirty="0"/>
                        <a:t>+ Geringe Temperaturgradienten</a:t>
                      </a:r>
                    </a:p>
                    <a:p>
                      <a:r>
                        <a:rPr lang="de-DE" sz="1600" dirty="0"/>
                        <a:t>+ Verschlossenes</a:t>
                      </a:r>
                      <a:r>
                        <a:rPr lang="de-DE" sz="1600" baseline="0" dirty="0"/>
                        <a:t> Batteriesystem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6213" indent="-176213"/>
                      <a:r>
                        <a:rPr lang="de-DE" sz="1600" dirty="0"/>
                        <a:t>+ 	Mittlere</a:t>
                      </a:r>
                      <a:r>
                        <a:rPr lang="de-DE" sz="1600" baseline="0" dirty="0"/>
                        <a:t> </a:t>
                      </a:r>
                      <a:r>
                        <a:rPr lang="de-DE" sz="1600" dirty="0"/>
                        <a:t>Wärmeabfuhr mittels erzwungener Konvektion</a:t>
                      </a:r>
                    </a:p>
                    <a:p>
                      <a:r>
                        <a:rPr lang="de-DE" sz="1600" dirty="0"/>
                        <a:t>+ Moderate Kosten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+ Bester</a:t>
                      </a:r>
                      <a:r>
                        <a:rPr lang="de-DE" sz="1600" baseline="0" dirty="0"/>
                        <a:t> Wärmeaustausch</a:t>
                      </a:r>
                    </a:p>
                    <a:p>
                      <a:r>
                        <a:rPr lang="de-DE" sz="1600" baseline="0" dirty="0"/>
                        <a:t>+ Verschlossenes Batteriesystem</a:t>
                      </a:r>
                    </a:p>
                    <a:p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Nachteile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6213" indent="-176213"/>
                      <a:r>
                        <a:rPr lang="de-DE" sz="1600" dirty="0">
                          <a:latin typeface="+mn-lt"/>
                        </a:rPr>
                        <a:t>− 	Nur</a:t>
                      </a:r>
                      <a:r>
                        <a:rPr lang="de-DE" sz="1600" baseline="0" dirty="0">
                          <a:latin typeface="+mn-lt"/>
                        </a:rPr>
                        <a:t> Wärmestrahlung und natürliche Konvektion</a:t>
                      </a:r>
                      <a:endParaRPr lang="de-DE" sz="1600" dirty="0">
                        <a:latin typeface="+mn-lt"/>
                      </a:endParaRPr>
                    </a:p>
                    <a:p>
                      <a:r>
                        <a:rPr lang="de-DE" sz="1600" dirty="0">
                          <a:latin typeface="+mn-lt"/>
                        </a:rPr>
                        <a:t>−</a:t>
                      </a:r>
                      <a:r>
                        <a:rPr lang="de-DE" sz="1600" dirty="0"/>
                        <a:t> Geringster Wärmeaustausch</a:t>
                      </a:r>
                    </a:p>
                    <a:p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6213" indent="-176213"/>
                      <a:r>
                        <a:rPr lang="de-DE" sz="1600" dirty="0">
                          <a:latin typeface="+mn-lt"/>
                        </a:rPr>
                        <a:t>−</a:t>
                      </a:r>
                      <a:r>
                        <a:rPr lang="de-DE" sz="1600" dirty="0"/>
                        <a:t> 	Zusätzlicher Bauraum für Lüfter und Lüftungskanäle</a:t>
                      </a:r>
                    </a:p>
                    <a:p>
                      <a:pPr marL="176213" indent="-176213"/>
                      <a:r>
                        <a:rPr lang="de-DE" sz="1600" dirty="0">
                          <a:latin typeface="+mn-lt"/>
                        </a:rPr>
                        <a:t>−</a:t>
                      </a:r>
                      <a:r>
                        <a:rPr lang="de-DE" sz="1600" dirty="0"/>
                        <a:t> System</a:t>
                      </a:r>
                      <a:r>
                        <a:rPr lang="de-DE" sz="1600" baseline="0" dirty="0"/>
                        <a:t> offen für Fremdkörper</a:t>
                      </a:r>
                    </a:p>
                    <a:p>
                      <a:pPr marL="176213" indent="-176213"/>
                      <a:r>
                        <a:rPr lang="de-DE" sz="1600" dirty="0">
                          <a:latin typeface="+mn-lt"/>
                        </a:rPr>
                        <a:t>−</a:t>
                      </a:r>
                      <a:r>
                        <a:rPr lang="de-DE" sz="1600" dirty="0"/>
                        <a:t> evtl. ungleichmäßige Durchströmung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6213" indent="-176213"/>
                      <a:r>
                        <a:rPr lang="de-DE" sz="1600" dirty="0">
                          <a:latin typeface="+mn-lt"/>
                        </a:rPr>
                        <a:t>−</a:t>
                      </a:r>
                      <a:r>
                        <a:rPr lang="de-DE" sz="1600" dirty="0"/>
                        <a:t> 	Höchste Kosten</a:t>
                      </a:r>
                    </a:p>
                    <a:p>
                      <a:pPr marL="176213" indent="-176213"/>
                      <a:r>
                        <a:rPr lang="de-DE" sz="1600" dirty="0">
                          <a:latin typeface="+mn-lt"/>
                        </a:rPr>
                        <a:t>−</a:t>
                      </a:r>
                      <a:r>
                        <a:rPr lang="de-DE" sz="1600" dirty="0"/>
                        <a:t> 	Zusätzlicher Bauraum für Pumpe und Wärmetauscher</a:t>
                      </a:r>
                    </a:p>
                    <a:p>
                      <a:pPr marL="176213" indent="-176213"/>
                      <a:r>
                        <a:rPr lang="de-DE" sz="1600" dirty="0">
                          <a:latin typeface="+mn-lt"/>
                        </a:rPr>
                        <a:t>−</a:t>
                      </a:r>
                      <a:r>
                        <a:rPr lang="de-DE" sz="1600" dirty="0"/>
                        <a:t> 	</a:t>
                      </a:r>
                      <a:r>
                        <a:rPr lang="de-DE" sz="1600" baseline="0" dirty="0"/>
                        <a:t>Stärkste Temperaturgradienten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Grafik 9"/>
          <p:cNvPicPr/>
          <p:nvPr/>
        </p:nvPicPr>
        <p:blipFill>
          <a:blip r:embed="rId3"/>
          <a:stretch>
            <a:fillRect/>
          </a:stretch>
        </p:blipFill>
        <p:spPr>
          <a:xfrm>
            <a:off x="8865055" y="4450160"/>
            <a:ext cx="2561889" cy="1688395"/>
          </a:xfrm>
          <a:prstGeom prst="rect">
            <a:avLst/>
          </a:prstGeom>
        </p:spPr>
      </p:pic>
      <p:pic>
        <p:nvPicPr>
          <p:cNvPr id="13" name="Grafik 12"/>
          <p:cNvPicPr/>
          <p:nvPr/>
        </p:nvPicPr>
        <p:blipFill>
          <a:blip r:embed="rId4"/>
          <a:stretch>
            <a:fillRect/>
          </a:stretch>
        </p:blipFill>
        <p:spPr>
          <a:xfrm>
            <a:off x="814790" y="4423222"/>
            <a:ext cx="2650036" cy="1715333"/>
          </a:xfrm>
          <a:prstGeom prst="rect">
            <a:avLst/>
          </a:prstGeom>
        </p:spPr>
      </p:pic>
      <p:grpSp>
        <p:nvGrpSpPr>
          <p:cNvPr id="19" name="Gruppieren 18"/>
          <p:cNvGrpSpPr/>
          <p:nvPr/>
        </p:nvGrpSpPr>
        <p:grpSpPr>
          <a:xfrm>
            <a:off x="5201322" y="4450160"/>
            <a:ext cx="2590240" cy="1741368"/>
            <a:chOff x="5201322" y="4450160"/>
            <a:chExt cx="2590240" cy="1741368"/>
          </a:xfrm>
        </p:grpSpPr>
        <p:pic>
          <p:nvPicPr>
            <p:cNvPr id="11" name="Grafik 10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201322" y="4450160"/>
              <a:ext cx="2590240" cy="1741368"/>
            </a:xfrm>
            <a:prstGeom prst="rect">
              <a:avLst/>
            </a:prstGeom>
          </p:spPr>
        </p:pic>
        <p:cxnSp>
          <p:nvCxnSpPr>
            <p:cNvPr id="5" name="Verbinder: gewinkelt 4"/>
            <p:cNvCxnSpPr>
              <a:cxnSpLocks/>
            </p:cNvCxnSpPr>
            <p:nvPr/>
          </p:nvCxnSpPr>
          <p:spPr>
            <a:xfrm rot="10800000">
              <a:off x="6424613" y="5014916"/>
              <a:ext cx="797718" cy="242163"/>
            </a:xfrm>
            <a:prstGeom prst="bentConnector3">
              <a:avLst>
                <a:gd name="adj1" fmla="val 99851"/>
              </a:avLst>
            </a:prstGeom>
            <a:ln>
              <a:solidFill>
                <a:srgbClr val="00AFD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Verbinder: gewinkelt 17"/>
            <p:cNvCxnSpPr>
              <a:cxnSpLocks/>
            </p:cNvCxnSpPr>
            <p:nvPr/>
          </p:nvCxnSpPr>
          <p:spPr>
            <a:xfrm rot="10800000" flipV="1">
              <a:off x="6424613" y="5294357"/>
              <a:ext cx="797718" cy="242163"/>
            </a:xfrm>
            <a:prstGeom prst="bentConnector3">
              <a:avLst>
                <a:gd name="adj1" fmla="val 99851"/>
              </a:avLst>
            </a:prstGeom>
            <a:ln>
              <a:solidFill>
                <a:srgbClr val="00AFD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50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2.5	Impact of temperature on battery performance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6000" y="1259999"/>
            <a:ext cx="5307716" cy="504000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Nutzbare Batteriekapazität</a:t>
            </a:r>
            <a:r>
              <a:rPr lang="de-DE" sz="1600" dirty="0"/>
              <a:t/>
            </a:r>
            <a:br>
              <a:rPr lang="de-DE" sz="1600" dirty="0"/>
            </a:br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</p:txBody>
      </p:sp>
      <p:sp>
        <p:nvSpPr>
          <p:cNvPr id="4" name="Inhaltsplatzhalt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sz="1800" dirty="0"/>
              <a:t>Nutzbare Kapazität nimmt bei niedrigen Temperaturen ab</a:t>
            </a:r>
          </a:p>
          <a:p>
            <a:r>
              <a:rPr lang="de-DE" sz="1800" dirty="0"/>
              <a:t>Verfügbare Energiemenge sinkt zusätzlich durch die stärkeren Spannungsabfälle</a:t>
            </a:r>
          </a:p>
          <a:p>
            <a:r>
              <a:rPr lang="de-DE" sz="1800" dirty="0"/>
              <a:t>Unterhalb von 0 °C häufig deutliche Einbrüche</a:t>
            </a:r>
          </a:p>
          <a:p>
            <a:r>
              <a:rPr lang="de-DE" sz="1800" dirty="0"/>
              <a:t>Hochenergiezellen sind besonders anfällig gegenüber tiefen Betriebstemperaturen</a:t>
            </a:r>
          </a:p>
          <a:p>
            <a:r>
              <a:rPr lang="de-DE" sz="1800" dirty="0"/>
              <a:t>Vorheizen oder Deaktivierung der Kühlung bringt Batterie in bessere Arbeitsbereiche</a:t>
            </a:r>
            <a:br>
              <a:rPr lang="de-DE" sz="1800" dirty="0"/>
            </a:br>
            <a:r>
              <a:rPr lang="de-DE" sz="1800" dirty="0"/>
              <a:t>=&gt; bessere Ausnutzung der gespeicherten 	 </a:t>
            </a:r>
            <a:br>
              <a:rPr lang="de-DE" sz="1800" dirty="0"/>
            </a:br>
            <a:r>
              <a:rPr lang="de-DE" sz="1800" dirty="0"/>
              <a:t>	 Energie durch thermische Konditionierung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26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5"/>
          <a:stretch/>
        </p:blipFill>
        <p:spPr>
          <a:xfrm>
            <a:off x="470582" y="1752935"/>
            <a:ext cx="5173134" cy="3788266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133475" y="1838325"/>
            <a:ext cx="295275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530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2.5	Impact of temperature on batter</a:t>
            </a:r>
            <a:r>
              <a:rPr lang="en-US" dirty="0"/>
              <a:t>y performance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6000" y="1259999"/>
            <a:ext cx="5307716" cy="504000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Innenwiderstände</a:t>
            </a:r>
            <a:r>
              <a:rPr lang="de-DE" sz="1600" dirty="0"/>
              <a:t/>
            </a:r>
            <a:br>
              <a:rPr lang="de-DE" sz="1600" dirty="0"/>
            </a:br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</p:txBody>
      </p:sp>
      <p:sp>
        <p:nvSpPr>
          <p:cNvPr id="4" name="Inhaltsplatzhalter 3"/>
          <p:cNvSpPr>
            <a:spLocks noGrp="1"/>
          </p:cNvSpPr>
          <p:nvPr>
            <p:ph idx="13"/>
          </p:nvPr>
        </p:nvSpPr>
        <p:spPr>
          <a:xfrm>
            <a:off x="6829425" y="1259999"/>
            <a:ext cx="5026575" cy="5040000"/>
          </a:xfrm>
        </p:spPr>
        <p:txBody>
          <a:bodyPr/>
          <a:lstStyle/>
          <a:p>
            <a:r>
              <a:rPr lang="de-DE" sz="1800" dirty="0"/>
              <a:t>Innenwiderstände nehmen bei niedrigen Temperaturen stark zu</a:t>
            </a:r>
          </a:p>
          <a:p>
            <a:r>
              <a:rPr lang="de-DE" sz="1800" dirty="0"/>
              <a:t>Rechtsverschiebung des Impedanz-spektrums im hochfrequenten Bereich steht für reduzierte Elektrolytleitfähigkeit</a:t>
            </a:r>
          </a:p>
          <a:p>
            <a:r>
              <a:rPr lang="de-DE" sz="1800" dirty="0"/>
              <a:t>Massive Widerstandszunahme im Bereich der kapazitiven Halbkreisbögen</a:t>
            </a:r>
            <a:br>
              <a:rPr lang="de-DE" sz="1800" dirty="0"/>
            </a:br>
            <a:r>
              <a:rPr lang="de-DE" sz="1800" dirty="0"/>
              <a:t>=&gt; Erhöhte </a:t>
            </a:r>
            <a:r>
              <a:rPr lang="de-DE" sz="1800" dirty="0" err="1"/>
              <a:t>Ladungsdurchtritts</a:t>
            </a:r>
            <a:r>
              <a:rPr lang="de-DE" sz="1800" dirty="0"/>
              <a:t>-Widerstände </a:t>
            </a:r>
            <a:br>
              <a:rPr lang="de-DE" sz="1800" dirty="0"/>
            </a:br>
            <a:r>
              <a:rPr lang="de-DE" sz="1800" dirty="0"/>
              <a:t>	  infolge langsamer ablaufender </a:t>
            </a:r>
            <a:br>
              <a:rPr lang="de-DE" sz="1800" dirty="0"/>
            </a:br>
            <a:r>
              <a:rPr lang="de-DE" sz="1800" dirty="0"/>
              <a:t>	  elektrochemischer Reaktionen</a:t>
            </a:r>
          </a:p>
          <a:p>
            <a:r>
              <a:rPr lang="de-DE" sz="1800" dirty="0"/>
              <a:t>Erhöhte Innenwiderstände beeinträchtigen die Leistungsfähigkeit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27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8" y="1713439"/>
            <a:ext cx="6567396" cy="326813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743200" y="3251656"/>
            <a:ext cx="1769715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400" dirty="0"/>
              <a:t>steigende Temperatur</a:t>
            </a:r>
          </a:p>
        </p:txBody>
      </p:sp>
    </p:spTree>
    <p:extLst>
      <p:ext uri="{BB962C8B-B14F-4D97-AF65-F5344CB8AC3E}">
        <p14:creationId xmlns:p14="http://schemas.microsoft.com/office/powerpoint/2010/main" val="351876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2.6	</a:t>
            </a:r>
            <a:r>
              <a:rPr lang="en-US" sz="2400" dirty="0" err="1"/>
              <a:t>Inhomogeneities</a:t>
            </a:r>
            <a:r>
              <a:rPr lang="en-US" sz="2400" dirty="0"/>
              <a:t> in battery systems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6000" y="1259999"/>
            <a:ext cx="5307716" cy="5040000"/>
          </a:xfrm>
        </p:spPr>
        <p:txBody>
          <a:bodyPr/>
          <a:lstStyle/>
          <a:p>
            <a:pPr marL="0" indent="0">
              <a:buNone/>
            </a:pPr>
            <a:r>
              <a:rPr lang="de-DE" dirty="0" err="1"/>
              <a:t>Temperature</a:t>
            </a:r>
            <a:r>
              <a:rPr lang="de-DE" dirty="0"/>
              <a:t> </a:t>
            </a:r>
            <a:r>
              <a:rPr lang="de-DE" dirty="0" err="1"/>
              <a:t>gradients</a:t>
            </a:r>
            <a:r>
              <a:rPr lang="de-DE" dirty="0"/>
              <a:t> in </a:t>
            </a:r>
            <a:r>
              <a:rPr lang="de-DE" dirty="0" err="1"/>
              <a:t>battery</a:t>
            </a:r>
            <a:r>
              <a:rPr lang="de-DE" dirty="0"/>
              <a:t> </a:t>
            </a:r>
            <a:r>
              <a:rPr lang="de-DE" dirty="0" err="1"/>
              <a:t>modules</a:t>
            </a:r>
            <a:r>
              <a:rPr lang="de-DE" sz="1600" dirty="0"/>
              <a:t/>
            </a:r>
            <a:br>
              <a:rPr lang="de-DE" sz="1600" dirty="0"/>
            </a:br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</p:txBody>
      </p:sp>
      <p:sp>
        <p:nvSpPr>
          <p:cNvPr id="4" name="Inhaltsplatzhalter 3"/>
          <p:cNvSpPr>
            <a:spLocks noGrp="1"/>
          </p:cNvSpPr>
          <p:nvPr>
            <p:ph idx="13"/>
          </p:nvPr>
        </p:nvSpPr>
        <p:spPr>
          <a:xfrm>
            <a:off x="6829425" y="1259999"/>
            <a:ext cx="5026575" cy="5040000"/>
          </a:xfrm>
        </p:spPr>
        <p:txBody>
          <a:bodyPr/>
          <a:lstStyle/>
          <a:p>
            <a:r>
              <a:rPr lang="de-DE" sz="1800" dirty="0"/>
              <a:t>item1</a:t>
            </a:r>
          </a:p>
          <a:p>
            <a:r>
              <a:rPr lang="de-DE" dirty="0"/>
              <a:t>item2</a:t>
            </a:r>
          </a:p>
          <a:p>
            <a:r>
              <a:rPr lang="de-DE" sz="1800" dirty="0"/>
              <a:t>item3</a:t>
            </a:r>
          </a:p>
          <a:p>
            <a:r>
              <a:rPr lang="de-DE" dirty="0"/>
              <a:t>item4</a:t>
            </a:r>
            <a:endParaRPr lang="de-DE" sz="18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144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2.6	</a:t>
            </a:r>
            <a:r>
              <a:rPr lang="en-US" sz="2400" dirty="0" err="1"/>
              <a:t>Inhomogeneities</a:t>
            </a:r>
            <a:r>
              <a:rPr lang="en-US" sz="2400" dirty="0"/>
              <a:t> in battery systems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6000" y="1259999"/>
            <a:ext cx="5307716" cy="5040000"/>
          </a:xfrm>
        </p:spPr>
        <p:txBody>
          <a:bodyPr/>
          <a:lstStyle/>
          <a:p>
            <a:pPr marL="0" indent="0">
              <a:buNone/>
            </a:pP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r>
              <a:rPr lang="de-DE" dirty="0"/>
              <a:t> in parallel </a:t>
            </a:r>
            <a:r>
              <a:rPr lang="de-DE" dirty="0" err="1"/>
              <a:t>connections</a:t>
            </a:r>
            <a:r>
              <a:rPr lang="de-DE" sz="1600" dirty="0"/>
              <a:t/>
            </a:r>
            <a:br>
              <a:rPr lang="de-DE" sz="1600" dirty="0"/>
            </a:br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</p:txBody>
      </p:sp>
      <p:sp>
        <p:nvSpPr>
          <p:cNvPr id="4" name="Inhaltsplatzhalter 3"/>
          <p:cNvSpPr>
            <a:spLocks noGrp="1"/>
          </p:cNvSpPr>
          <p:nvPr>
            <p:ph idx="13"/>
          </p:nvPr>
        </p:nvSpPr>
        <p:spPr>
          <a:xfrm>
            <a:off x="6829425" y="1259999"/>
            <a:ext cx="5026575" cy="5040000"/>
          </a:xfrm>
        </p:spPr>
        <p:txBody>
          <a:bodyPr/>
          <a:lstStyle/>
          <a:p>
            <a:r>
              <a:rPr lang="de-DE" sz="1800" dirty="0" err="1"/>
              <a:t>impact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capacity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resistance</a:t>
            </a:r>
            <a:r>
              <a:rPr lang="de-DE" sz="1800" dirty="0"/>
              <a:t> </a:t>
            </a:r>
            <a:r>
              <a:rPr lang="de-DE" sz="1800" dirty="0" err="1"/>
              <a:t>differences</a:t>
            </a:r>
            <a:endParaRPr lang="de-DE" sz="1800" dirty="0"/>
          </a:p>
          <a:p>
            <a:r>
              <a:rPr lang="de-DE" dirty="0"/>
              <a:t>item2</a:t>
            </a:r>
          </a:p>
          <a:p>
            <a:r>
              <a:rPr lang="de-DE" sz="1800" dirty="0"/>
              <a:t>item3</a:t>
            </a:r>
          </a:p>
          <a:p>
            <a:r>
              <a:rPr lang="de-DE" dirty="0"/>
              <a:t>item4</a:t>
            </a:r>
            <a:endParaRPr lang="de-DE" sz="18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337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1.1	Main advantages of lithium-ion batteries</a:t>
            </a:r>
          </a:p>
          <a:p>
            <a:pPr marL="0" indent="0">
              <a:buNone/>
            </a:pPr>
            <a:r>
              <a:rPr lang="en-US" dirty="0"/>
              <a:t>1.2	Components and working principle of lithium-ion battery cells</a:t>
            </a:r>
          </a:p>
          <a:p>
            <a:pPr marL="0" indent="0">
              <a:buNone/>
            </a:pPr>
            <a:r>
              <a:rPr lang="de-DE" dirty="0"/>
              <a:t>1.3	</a:t>
            </a:r>
            <a:r>
              <a:rPr lang="en-US" dirty="0"/>
              <a:t>Types of lithium-Ion cells and their advantages / disadvantages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1.4  	</a:t>
            </a:r>
            <a:r>
              <a:rPr lang="en-US" dirty="0"/>
              <a:t>State-of-the-art lithium-ion battery materials</a:t>
            </a:r>
          </a:p>
          <a:p>
            <a:pPr marL="0" indent="0">
              <a:buNone/>
            </a:pPr>
            <a:r>
              <a:rPr lang="de-DE" dirty="0"/>
              <a:t>1.5	</a:t>
            </a:r>
            <a:r>
              <a:rPr lang="en-US" dirty="0"/>
              <a:t>Energy and power characteristics resulting from cell design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1.6	</a:t>
            </a:r>
            <a:r>
              <a:rPr lang="en-US" dirty="0"/>
              <a:t>Potential risks when using lithium-ion batteries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1.7 </a:t>
            </a:r>
            <a:r>
              <a:rPr lang="de-DE"/>
              <a:t>	</a:t>
            </a:r>
            <a:r>
              <a:rPr lang="en-US"/>
              <a:t>Safety concepts on cell level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		Lithium-Ion Cell </a:t>
            </a:r>
            <a:r>
              <a:rPr lang="en-US" dirty="0" smtClean="0"/>
              <a:t>Technology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490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2.7	Mechanical stress owing to cell deformation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6000" y="1259999"/>
            <a:ext cx="5307716" cy="504000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Expansion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contraction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lithium-</a:t>
            </a:r>
            <a:r>
              <a:rPr lang="de-DE" dirty="0" err="1"/>
              <a:t>ion</a:t>
            </a:r>
            <a:r>
              <a:rPr lang="de-DE" dirty="0"/>
              <a:t> </a:t>
            </a:r>
            <a:r>
              <a:rPr lang="de-DE" dirty="0" err="1"/>
              <a:t>cells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charging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discharging</a:t>
            </a:r>
            <a:r>
              <a:rPr lang="de-DE" sz="1600" dirty="0"/>
              <a:t/>
            </a:r>
            <a:br>
              <a:rPr lang="de-DE" sz="1600" dirty="0"/>
            </a:br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</p:txBody>
      </p:sp>
      <p:sp>
        <p:nvSpPr>
          <p:cNvPr id="4" name="Inhaltsplatzhalter 3"/>
          <p:cNvSpPr>
            <a:spLocks noGrp="1"/>
          </p:cNvSpPr>
          <p:nvPr>
            <p:ph idx="13"/>
          </p:nvPr>
        </p:nvSpPr>
        <p:spPr>
          <a:xfrm>
            <a:off x="6829425" y="1259999"/>
            <a:ext cx="5026575" cy="5040000"/>
          </a:xfrm>
        </p:spPr>
        <p:txBody>
          <a:bodyPr/>
          <a:lstStyle/>
          <a:p>
            <a:r>
              <a:rPr lang="de-DE" sz="1800" dirty="0"/>
              <a:t>item1</a:t>
            </a:r>
          </a:p>
          <a:p>
            <a:r>
              <a:rPr lang="de-DE" dirty="0"/>
              <a:t>item2</a:t>
            </a:r>
          </a:p>
          <a:p>
            <a:r>
              <a:rPr lang="de-DE" sz="1800" dirty="0"/>
              <a:t>item3</a:t>
            </a:r>
          </a:p>
          <a:p>
            <a:r>
              <a:rPr lang="de-DE" dirty="0"/>
              <a:t>item4</a:t>
            </a:r>
            <a:endParaRPr lang="de-DE" sz="18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265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2.7	Mechanical stress owing to cell deformation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6000" y="1259999"/>
            <a:ext cx="5307716" cy="504000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Reversible and irreversible thickness changes</a:t>
            </a:r>
            <a:r>
              <a:rPr lang="en-US" sz="1600"/>
              <a:t/>
            </a:r>
            <a:br>
              <a:rPr lang="en-US" sz="1600"/>
            </a:br>
            <a:endParaRPr lang="en-US" sz="180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Inhaltsplatzhalter 3"/>
          <p:cNvSpPr>
            <a:spLocks noGrp="1"/>
          </p:cNvSpPr>
          <p:nvPr>
            <p:ph idx="13"/>
          </p:nvPr>
        </p:nvSpPr>
        <p:spPr>
          <a:xfrm>
            <a:off x="6829425" y="1259999"/>
            <a:ext cx="5026575" cy="5040000"/>
          </a:xfrm>
        </p:spPr>
        <p:txBody>
          <a:bodyPr/>
          <a:lstStyle/>
          <a:p>
            <a:r>
              <a:rPr lang="de-DE" sz="1800" dirty="0"/>
              <a:t>item1</a:t>
            </a:r>
          </a:p>
          <a:p>
            <a:r>
              <a:rPr lang="de-DE" dirty="0"/>
              <a:t>item2</a:t>
            </a:r>
          </a:p>
          <a:p>
            <a:r>
              <a:rPr lang="de-DE" sz="1800" dirty="0"/>
              <a:t>item3</a:t>
            </a:r>
          </a:p>
          <a:p>
            <a:r>
              <a:rPr lang="de-DE" dirty="0"/>
              <a:t>item4</a:t>
            </a:r>
            <a:endParaRPr lang="de-DE" sz="18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06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32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347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33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218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34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874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35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957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36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27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37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159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38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951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39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50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596" y="4318677"/>
            <a:ext cx="1233336" cy="1196897"/>
          </a:xfrm>
          <a:prstGeom prst="rect">
            <a:avLst/>
          </a:prstGeom>
        </p:spPr>
      </p:pic>
      <p:pic>
        <p:nvPicPr>
          <p:cNvPr id="22" name="Grafik 21" descr="Ein Bild, das Wand, Boden, Fenster, Gebäude enthält.&#10;&#10;Mit hoher Zuverlässigkeit generierte Beschreibu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51" y="4292703"/>
            <a:ext cx="1857486" cy="1848630"/>
          </a:xfrm>
          <a:prstGeom prst="rect">
            <a:avLst/>
          </a:prstGeom>
        </p:spPr>
      </p:pic>
      <p:pic>
        <p:nvPicPr>
          <p:cNvPr id="17" name="Grafik 16" descr="Ein Bild, das Auto, Transport, Lieferwagen, weiß enthält.&#10;&#10;Mit sehr hoher Zuverlässigkeit generierte Beschreib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520" y="3329789"/>
            <a:ext cx="2168365" cy="1399318"/>
          </a:xfrm>
          <a:prstGeom prst="rect">
            <a:avLst/>
          </a:prstGeom>
        </p:spPr>
      </p:pic>
      <p:sp>
        <p:nvSpPr>
          <p:cNvPr id="19" name="Inhaltsplatzhalter 1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New fields of application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Initial fields of application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1.0 	Typical applications of lithium-ion batteries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419945" y="1915943"/>
            <a:ext cx="140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</a:t>
            </a:r>
            <a:r>
              <a:rPr lang="en-US" dirty="0"/>
              <a:t>ell Phones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14031" y="5629955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</a:t>
            </a:r>
            <a:r>
              <a:rPr lang="en-US" dirty="0"/>
              <a:t>ordless Tools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964080" y="5385916"/>
            <a:ext cx="1301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</a:t>
            </a:r>
            <a:r>
              <a:rPr lang="en-US" dirty="0"/>
              <a:t>onsumer </a:t>
            </a:r>
            <a:br>
              <a:rPr lang="en-US" dirty="0"/>
            </a:br>
            <a:r>
              <a:rPr lang="en-US" dirty="0"/>
              <a:t>Electronics</a:t>
            </a:r>
          </a:p>
        </p:txBody>
      </p:sp>
      <p:sp>
        <p:nvSpPr>
          <p:cNvPr id="7" name="Ellipse 6"/>
          <p:cNvSpPr/>
          <p:nvPr/>
        </p:nvSpPr>
        <p:spPr>
          <a:xfrm>
            <a:off x="2452760" y="2966321"/>
            <a:ext cx="1346479" cy="1326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/>
              <a:t>4 </a:t>
            </a:r>
            <a:r>
              <a:rPr lang="de-DE" sz="2800" b="1" dirty="0" err="1"/>
              <a:t>C</a:t>
            </a:r>
            <a:r>
              <a:rPr lang="de-DE" sz="2800" dirty="0" err="1"/>
              <a:t>s</a:t>
            </a:r>
            <a:endParaRPr lang="de-DE" sz="1600" dirty="0"/>
          </a:p>
        </p:txBody>
      </p:sp>
      <p:sp>
        <p:nvSpPr>
          <p:cNvPr id="13" name="Textfeld 12"/>
          <p:cNvSpPr txBox="1"/>
          <p:nvPr/>
        </p:nvSpPr>
        <p:spPr>
          <a:xfrm>
            <a:off x="10345456" y="4785464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 </a:t>
            </a:r>
            <a:r>
              <a:rPr lang="en-US" b="1" dirty="0">
                <a:solidFill>
                  <a:schemeClr val="accent1"/>
                </a:solidFill>
              </a:rPr>
              <a:t>C</a:t>
            </a:r>
            <a:r>
              <a:rPr lang="en-US" dirty="0"/>
              <a:t>ars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8497737" y="5534792"/>
            <a:ext cx="1645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</a:t>
            </a:r>
            <a:r>
              <a:rPr lang="en-US" dirty="0"/>
              <a:t>ontainers for</a:t>
            </a:r>
          </a:p>
          <a:p>
            <a:r>
              <a:rPr lang="en-US" dirty="0"/>
              <a:t>Grid Storage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341" y="1799290"/>
            <a:ext cx="2177845" cy="174227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343395" y="1915943"/>
            <a:ext cx="1324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Portable</a:t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C</a:t>
            </a:r>
            <a:r>
              <a:rPr lang="en-US" dirty="0"/>
              <a:t>omputers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014" y="3948613"/>
            <a:ext cx="1573839" cy="157383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" b="2889"/>
          <a:stretch/>
        </p:blipFill>
        <p:spPr>
          <a:xfrm rot="333533">
            <a:off x="1704575" y="1972128"/>
            <a:ext cx="743895" cy="1059201"/>
          </a:xfrm>
          <a:prstGeom prst="rect">
            <a:avLst/>
          </a:prstGeom>
        </p:spPr>
      </p:pic>
      <p:cxnSp>
        <p:nvCxnSpPr>
          <p:cNvPr id="20" name="Gerade Verbindung mit Pfeil 19"/>
          <p:cNvCxnSpPr/>
          <p:nvPr/>
        </p:nvCxnSpPr>
        <p:spPr>
          <a:xfrm>
            <a:off x="4215202" y="3629512"/>
            <a:ext cx="2221806" cy="0"/>
          </a:xfrm>
          <a:prstGeom prst="straightConnector1">
            <a:avLst/>
          </a:prstGeom>
          <a:ln w="57150"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liennummernplatzhalt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4</a:t>
            </a:fld>
            <a:endParaRPr lang="de-DE" dirty="0"/>
          </a:p>
        </p:txBody>
      </p:sp>
      <p:sp>
        <p:nvSpPr>
          <p:cNvPr id="23" name="Textfeld 22"/>
          <p:cNvSpPr txBox="1"/>
          <p:nvPr/>
        </p:nvSpPr>
        <p:spPr>
          <a:xfrm>
            <a:off x="6588632" y="3329789"/>
            <a:ext cx="3049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Mobility Solutions</a:t>
            </a:r>
          </a:p>
          <a:p>
            <a:r>
              <a:rPr lang="en-US" dirty="0" smtClean="0"/>
              <a:t>Stationary </a:t>
            </a:r>
            <a:r>
              <a:rPr lang="en-US" dirty="0"/>
              <a:t>Storage Systems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" t="7463" r="5379" b="7893"/>
          <a:stretch/>
        </p:blipFill>
        <p:spPr>
          <a:xfrm>
            <a:off x="7456168" y="1936618"/>
            <a:ext cx="2191658" cy="139317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4" name="Textfeld 23"/>
          <p:cNvSpPr txBox="1"/>
          <p:nvPr/>
        </p:nvSpPr>
        <p:spPr>
          <a:xfrm>
            <a:off x="9578527" y="1999003"/>
            <a:ext cx="167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 </a:t>
            </a:r>
            <a:r>
              <a:rPr lang="en-US" dirty="0" smtClean="0"/>
              <a:t>Planes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83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40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135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41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196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42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787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43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25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44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690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45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205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46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079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47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112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48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018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49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964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1.1 Main advantages of lithium-ion batteries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6000" y="1259999"/>
            <a:ext cx="5939388" cy="50400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Basic principle of a rechargeable battery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lvl="1"/>
            <a:endParaRPr lang="en-US" sz="1600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593068" y="1842334"/>
            <a:ext cx="5360057" cy="2648022"/>
            <a:chOff x="714876" y="1714500"/>
            <a:chExt cx="5008350" cy="2618574"/>
          </a:xfrm>
        </p:grpSpPr>
        <p:sp>
          <p:nvSpPr>
            <p:cNvPr id="4" name="Abgerundetes Rechteck 3"/>
            <p:cNvSpPr/>
            <p:nvPr/>
          </p:nvSpPr>
          <p:spPr>
            <a:xfrm>
              <a:off x="714876" y="2573499"/>
              <a:ext cx="1358900" cy="901700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Electrical Energy</a:t>
              </a:r>
            </a:p>
          </p:txBody>
        </p:sp>
        <p:sp>
          <p:nvSpPr>
            <p:cNvPr id="11" name="Abgerundetes Rechteck 10"/>
            <p:cNvSpPr/>
            <p:nvPr/>
          </p:nvSpPr>
          <p:spPr>
            <a:xfrm>
              <a:off x="4364326" y="2573499"/>
              <a:ext cx="1358900" cy="901700"/>
            </a:xfrm>
            <a:prstGeom prst="round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Chemical Energy</a:t>
              </a:r>
            </a:p>
          </p:txBody>
        </p:sp>
        <p:sp>
          <p:nvSpPr>
            <p:cNvPr id="5" name="Nach unten gekrümmter Pfeil 4"/>
            <p:cNvSpPr/>
            <p:nvPr/>
          </p:nvSpPr>
          <p:spPr>
            <a:xfrm>
              <a:off x="1282700" y="1714500"/>
              <a:ext cx="3924300" cy="778849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>
                <a:solidFill>
                  <a:schemeClr val="tx1"/>
                </a:solidFill>
              </a:endParaRPr>
            </a:p>
          </p:txBody>
        </p:sp>
        <p:sp>
          <p:nvSpPr>
            <p:cNvPr id="12" name="Nach unten gekrümmter Pfeil 11"/>
            <p:cNvSpPr/>
            <p:nvPr/>
          </p:nvSpPr>
          <p:spPr>
            <a:xfrm rot="10800000">
              <a:off x="1206500" y="3554225"/>
              <a:ext cx="3924300" cy="778849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>
                <a:solidFill>
                  <a:schemeClr val="tx1"/>
                </a:solidFill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2710590" y="1734592"/>
              <a:ext cx="1054765" cy="365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Charging</a:t>
              </a:r>
              <a:endParaRPr lang="en-US" sz="2000" dirty="0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2564162" y="3956990"/>
              <a:ext cx="1324373" cy="365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Discharging</a:t>
              </a:r>
              <a:endParaRPr lang="en-US" sz="2000" dirty="0"/>
            </a:p>
          </p:txBody>
        </p:sp>
      </p:grpSp>
      <p:sp>
        <p:nvSpPr>
          <p:cNvPr id="15" name="Inhaltsplatzhalter 8"/>
          <p:cNvSpPr>
            <a:spLocks noGrp="1"/>
          </p:cNvSpPr>
          <p:nvPr>
            <p:ph idx="13"/>
          </p:nvPr>
        </p:nvSpPr>
        <p:spPr>
          <a:xfrm>
            <a:off x="6276000" y="1259999"/>
            <a:ext cx="5580000" cy="5040000"/>
          </a:xfrm>
        </p:spPr>
        <p:txBody>
          <a:bodyPr/>
          <a:lstStyle/>
          <a:p>
            <a:endParaRPr lang="en-US" sz="1800" dirty="0"/>
          </a:p>
          <a:p>
            <a:r>
              <a:rPr lang="en-US" sz="1800" dirty="0"/>
              <a:t>Quality criteria</a:t>
            </a:r>
          </a:p>
          <a:p>
            <a:pPr lvl="1"/>
            <a:r>
              <a:rPr lang="en-US" sz="1600" dirty="0"/>
              <a:t>High storage capacity for electrical energy</a:t>
            </a:r>
          </a:p>
          <a:p>
            <a:pPr lvl="1"/>
            <a:r>
              <a:rPr lang="en-US" sz="1600" dirty="0"/>
              <a:t>Low weight</a:t>
            </a:r>
          </a:p>
          <a:p>
            <a:pPr lvl="1"/>
            <a:r>
              <a:rPr lang="en-US" sz="1600" dirty="0"/>
              <a:t>Small volume</a:t>
            </a:r>
          </a:p>
          <a:p>
            <a:pPr lvl="1"/>
            <a:r>
              <a:rPr lang="en-US" dirty="0"/>
              <a:t>Fast chargeable and dischargeable</a:t>
            </a:r>
            <a:endParaRPr lang="en-US" sz="1600" dirty="0"/>
          </a:p>
          <a:p>
            <a:pPr lvl="1"/>
            <a:r>
              <a:rPr lang="en-US" sz="1600" dirty="0"/>
              <a:t>Low losses during charging and discharging</a:t>
            </a:r>
          </a:p>
          <a:p>
            <a:pPr lvl="1"/>
            <a:r>
              <a:rPr lang="en-US" sz="1600" dirty="0"/>
              <a:t>Low self-discharge rate</a:t>
            </a:r>
          </a:p>
          <a:p>
            <a:pPr lvl="1"/>
            <a:r>
              <a:rPr lang="en-US" sz="1600" dirty="0"/>
              <a:t>Long battery life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181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50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857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51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259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52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296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53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991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54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182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55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88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56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533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57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145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58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439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59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091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1.1 Main advantages of lithium-ion batteries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6000" y="1259999"/>
            <a:ext cx="5939388" cy="5040000"/>
          </a:xfrm>
        </p:spPr>
        <p:txBody>
          <a:bodyPr/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lvl="1"/>
            <a:endParaRPr lang="en-US" sz="1600" dirty="0"/>
          </a:p>
        </p:txBody>
      </p:sp>
      <p:sp>
        <p:nvSpPr>
          <p:cNvPr id="15" name="Inhaltsplatzhalter 8"/>
          <p:cNvSpPr>
            <a:spLocks noGrp="1"/>
          </p:cNvSpPr>
          <p:nvPr>
            <p:ph idx="13"/>
          </p:nvPr>
        </p:nvSpPr>
        <p:spPr>
          <a:xfrm>
            <a:off x="6276000" y="1259999"/>
            <a:ext cx="5580000" cy="5040000"/>
          </a:xfrm>
        </p:spPr>
        <p:txBody>
          <a:bodyPr/>
          <a:lstStyle/>
          <a:p>
            <a:pPr>
              <a:buClr>
                <a:schemeClr val="accent1"/>
              </a:buClr>
              <a:buFont typeface="Arial Black" panose="020B0A04020102020204" pitchFamily="34" charset="0"/>
              <a:buChar char="+"/>
            </a:pPr>
            <a:r>
              <a:rPr lang="en-US" dirty="0"/>
              <a:t>superior performance indicators:</a:t>
            </a:r>
            <a:br>
              <a:rPr lang="en-US" dirty="0"/>
            </a:br>
            <a:r>
              <a:rPr lang="en-US" dirty="0"/>
              <a:t>energy density (Wh/l), specific energy (Wh/kg), power density (W/l), and specific power (W/kg)</a:t>
            </a:r>
          </a:p>
          <a:p>
            <a:pPr>
              <a:buClr>
                <a:schemeClr val="accent1"/>
              </a:buClr>
              <a:buFont typeface="Arial Black" panose="020B0A04020102020204" pitchFamily="34" charset="0"/>
              <a:buChar char="+"/>
            </a:pPr>
            <a:endParaRPr lang="en-US" dirty="0"/>
          </a:p>
          <a:p>
            <a:pPr>
              <a:buClr>
                <a:schemeClr val="accent1"/>
              </a:buClr>
              <a:buFont typeface="Arial Black" panose="020B0A04020102020204" pitchFamily="34" charset="0"/>
              <a:buChar char="+"/>
            </a:pPr>
            <a:r>
              <a:rPr lang="en-US" sz="1800" dirty="0"/>
              <a:t>Lithium is the most electro-negative material in the electrochemical series -&gt; high potential</a:t>
            </a:r>
          </a:p>
          <a:p>
            <a:pPr>
              <a:buClr>
                <a:schemeClr val="accent1"/>
              </a:buClr>
              <a:buFont typeface="Arial Black" panose="020B0A04020102020204" pitchFamily="34" charset="0"/>
              <a:buChar char="+"/>
            </a:pPr>
            <a:r>
              <a:rPr lang="en-US" dirty="0"/>
              <a:t>Lithium is the solid material with the lowest density -&gt; low weight</a:t>
            </a:r>
          </a:p>
          <a:p>
            <a:pPr>
              <a:buClr>
                <a:schemeClr val="accent1"/>
              </a:buClr>
              <a:buFont typeface="Arial Black" panose="020B0A04020102020204" pitchFamily="34" charset="0"/>
              <a:buChar char="+"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Further advantages:</a:t>
            </a:r>
          </a:p>
          <a:p>
            <a:pPr lvl="1">
              <a:buClr>
                <a:schemeClr val="accent1"/>
              </a:buClr>
              <a:buFont typeface="Arial Black" panose="020B0A04020102020204" pitchFamily="34" charset="0"/>
              <a:buChar char="+"/>
            </a:pPr>
            <a:r>
              <a:rPr lang="en-US" dirty="0"/>
              <a:t>No side reactions</a:t>
            </a:r>
          </a:p>
          <a:p>
            <a:pPr lvl="1">
              <a:buClr>
                <a:schemeClr val="accent1"/>
              </a:buClr>
              <a:buFont typeface="Arial Black" panose="020B0A04020102020204" pitchFamily="34" charset="0"/>
              <a:buChar char="+"/>
            </a:pPr>
            <a:r>
              <a:rPr lang="en-US" dirty="0"/>
              <a:t>High efficiency</a:t>
            </a:r>
          </a:p>
          <a:p>
            <a:pPr lvl="1">
              <a:buClr>
                <a:schemeClr val="accent1"/>
              </a:buClr>
              <a:buFont typeface="Arial Black" panose="020B0A04020102020204" pitchFamily="34" charset="0"/>
              <a:buChar char="+"/>
            </a:pPr>
            <a:r>
              <a:rPr lang="en-US" sz="1600" dirty="0"/>
              <a:t>No memory effect</a:t>
            </a:r>
          </a:p>
          <a:p>
            <a:pPr lvl="1">
              <a:buClr>
                <a:schemeClr val="accent1"/>
              </a:buClr>
              <a:buFont typeface="Arial Black" panose="020B0A04020102020204" pitchFamily="34" charset="0"/>
              <a:buChar char="+"/>
            </a:pPr>
            <a:r>
              <a:rPr lang="en-US" dirty="0"/>
              <a:t>Long cycle life</a:t>
            </a:r>
            <a:endParaRPr lang="en-US" sz="160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6</a:t>
            </a:fld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5276312" y="4266198"/>
            <a:ext cx="55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2"/>
                </a:solidFill>
              </a:rPr>
              <a:t>[</a:t>
            </a:r>
            <a:r>
              <a:rPr lang="de-DE" sz="1200" dirty="0">
                <a:solidFill>
                  <a:schemeClr val="bg2"/>
                </a:solidFill>
              </a:rPr>
              <a:t>JOU]</a:t>
            </a:r>
          </a:p>
        </p:txBody>
      </p:sp>
      <p:pic>
        <p:nvPicPr>
          <p:cNvPr id="16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25" y="1223434"/>
            <a:ext cx="6003063" cy="3181264"/>
          </a:xfrm>
          <a:prstGeom prst="rect">
            <a:avLst/>
          </a:prstGeom>
        </p:spPr>
      </p:pic>
      <p:sp>
        <p:nvSpPr>
          <p:cNvPr id="8" name="Pfeil nach unten 7"/>
          <p:cNvSpPr/>
          <p:nvPr/>
        </p:nvSpPr>
        <p:spPr>
          <a:xfrm rot="10800000">
            <a:off x="8619388" y="2184839"/>
            <a:ext cx="446000" cy="316390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01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60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988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61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185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62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187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63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321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64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823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3.1	Main degradation mechanisms in lithium-ion cells</a:t>
            </a:r>
          </a:p>
          <a:p>
            <a:pPr marL="0" indent="0">
              <a:buNone/>
            </a:pPr>
            <a:r>
              <a:rPr lang="en-US" dirty="0"/>
              <a:t>3.2  	Combination of usage-independent calendar aging and cycle aging</a:t>
            </a:r>
          </a:p>
          <a:p>
            <a:pPr marL="0" indent="0">
              <a:buNone/>
            </a:pPr>
            <a:r>
              <a:rPr lang="en-US" dirty="0"/>
              <a:t>3.3	Performance loss owing to capacity fade and resistance increase</a:t>
            </a:r>
          </a:p>
          <a:p>
            <a:pPr marL="0" indent="0">
              <a:buNone/>
            </a:pPr>
            <a:r>
              <a:rPr lang="en-US" dirty="0"/>
              <a:t>3.4	Impact of temperature and current rate on degradation</a:t>
            </a:r>
          </a:p>
          <a:p>
            <a:pPr marL="0" indent="0">
              <a:buNone/>
            </a:pPr>
            <a:r>
              <a:rPr lang="en-US" dirty="0"/>
              <a:t>3.5	Strategies for maximizing battery life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		Battery </a:t>
            </a:r>
            <a:r>
              <a:rPr lang="en-US" dirty="0" smtClean="0"/>
              <a:t>Aging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65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898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idx="15"/>
          </p:nvPr>
        </p:nvSpPr>
        <p:spPr>
          <a:xfrm>
            <a:off x="336000" y="1257300"/>
            <a:ext cx="11518800" cy="4940300"/>
          </a:xfrm>
        </p:spPr>
        <p:txBody>
          <a:bodyPr anchor="t"/>
          <a:lstStyle/>
          <a:p>
            <a:r>
              <a:rPr lang="en-US" sz="1800" dirty="0" smtClean="0"/>
              <a:t>Exemplary results of an experimental battery aging study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 smtClean="0"/>
              <a:t>In-depth understanding of battery degradation necessary to identify the root causes for </a:t>
            </a:r>
            <a:br>
              <a:rPr lang="en-US" sz="1800" dirty="0" smtClean="0"/>
            </a:br>
            <a:r>
              <a:rPr lang="en-US" sz="1800" dirty="0" smtClean="0"/>
              <a:t>capacity fade and increasing resistances</a:t>
            </a:r>
            <a:endParaRPr lang="en-US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smtClean="0"/>
              <a:t>3.0 	General effects of battery aging</a:t>
            </a:r>
            <a:endParaRPr lang="en-US" dirty="0"/>
          </a:p>
        </p:txBody>
      </p:sp>
      <p:sp>
        <p:nvSpPr>
          <p:cNvPr id="24" name="Foliennummernplatzhalter 2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66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4" r="17959"/>
          <a:stretch/>
        </p:blipFill>
        <p:spPr>
          <a:xfrm>
            <a:off x="5565303" y="1754686"/>
            <a:ext cx="3803312" cy="360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7013"/>
          <a:stretch/>
        </p:blipFill>
        <p:spPr>
          <a:xfrm>
            <a:off x="336003" y="1754687"/>
            <a:ext cx="4125863" cy="3600000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4330713" y="2535772"/>
            <a:ext cx="746999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/>
                </a:solidFill>
              </a:rPr>
              <a:t>Storage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328142" y="3532577"/>
            <a:ext cx="695704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/>
                </a:solidFill>
              </a:rPr>
              <a:t>Cycling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9272205" y="3971939"/>
            <a:ext cx="2598468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/>
                </a:solidFill>
              </a:rPr>
              <a:t>High-Frequency Resistance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9267683" y="3348877"/>
            <a:ext cx="2553584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/>
                </a:solidFill>
              </a:rPr>
              <a:t>Low-Frequency Resistance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idx="18"/>
          </p:nvPr>
        </p:nvSpPr>
        <p:spPr>
          <a:xfrm>
            <a:off x="1270000" y="1876774"/>
            <a:ext cx="1727200" cy="365600"/>
          </a:xfrm>
        </p:spPr>
        <p:txBody>
          <a:bodyPr/>
          <a:lstStyle/>
          <a:p>
            <a:pPr algn="ctr"/>
            <a:r>
              <a:rPr lang="en-US" sz="1600" b="1" dirty="0" smtClean="0"/>
              <a:t>Capacity Fade</a:t>
            </a:r>
            <a:endParaRPr lang="en-US" sz="1600" b="1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7"/>
          </p:nvPr>
        </p:nvSpPr>
        <p:spPr>
          <a:xfrm>
            <a:off x="6570075" y="1876774"/>
            <a:ext cx="2967625" cy="368300"/>
          </a:xfrm>
        </p:spPr>
        <p:txBody>
          <a:bodyPr/>
          <a:lstStyle/>
          <a:p>
            <a:r>
              <a:rPr lang="en-US" sz="1600" b="1" dirty="0" smtClean="0"/>
              <a:t>Increasing Cell Resistances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6940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67</a:t>
            </a:fld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Overview over various degradation mechanisms in lithium-ion cells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Aging affects all battery components</a:t>
            </a:r>
            <a:r>
              <a:rPr lang="en-US" sz="1600" dirty="0"/>
              <a:t/>
            </a:r>
            <a:br>
              <a:rPr lang="en-US" sz="1600" dirty="0"/>
            </a:b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en-US" dirty="0" smtClean="0"/>
              <a:t>3.1</a:t>
            </a:r>
            <a:r>
              <a:rPr lang="en-US" dirty="0"/>
              <a:t>	Main degradation mechanisms in lithium-ion cells</a:t>
            </a:r>
          </a:p>
        </p:txBody>
      </p:sp>
      <p:pic>
        <p:nvPicPr>
          <p:cNvPr id="4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7" b="8478"/>
          <a:stretch/>
        </p:blipFill>
        <p:spPr>
          <a:xfrm>
            <a:off x="2384552" y="-6032511"/>
            <a:ext cx="9472486" cy="5387887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1366931" y="-2794950"/>
            <a:ext cx="1182400" cy="36933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de-DE" sz="1200" dirty="0">
                <a:solidFill>
                  <a:schemeClr val="tx2"/>
                </a:solidFill>
              </a:rPr>
              <a:t>nach </a:t>
            </a:r>
            <a:r>
              <a:rPr lang="de-DE" sz="1200" dirty="0" err="1">
                <a:solidFill>
                  <a:schemeClr val="tx2"/>
                </a:solidFill>
              </a:rPr>
              <a:t>Merla</a:t>
            </a:r>
            <a:r>
              <a:rPr lang="de-DE" sz="1200" dirty="0">
                <a:solidFill>
                  <a:schemeClr val="tx2"/>
                </a:solidFill>
              </a:rPr>
              <a:t> et al., J. Power </a:t>
            </a:r>
            <a:r>
              <a:rPr lang="de-DE" sz="1200" dirty="0" err="1">
                <a:solidFill>
                  <a:schemeClr val="tx2"/>
                </a:solidFill>
              </a:rPr>
              <a:t>Sources</a:t>
            </a:r>
            <a:endParaRPr lang="de-DE" sz="1200" dirty="0">
              <a:solidFill>
                <a:schemeClr val="tx2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14" y="1699222"/>
            <a:ext cx="8678200" cy="4145362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10349614" y="5647470"/>
            <a:ext cx="606386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de-DE" sz="1200" dirty="0" smtClean="0">
                <a:solidFill>
                  <a:schemeClr val="tx2"/>
                </a:solidFill>
              </a:rPr>
              <a:t>[BIR]</a:t>
            </a:r>
            <a:endParaRPr lang="de-DE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09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sz="1800" dirty="0" smtClean="0"/>
              <a:t>Electrolyte of lithium-ion batteries is operated beyond its stability window</a:t>
            </a:r>
          </a:p>
          <a:p>
            <a:r>
              <a:rPr lang="en-US" dirty="0" smtClean="0"/>
              <a:t>Reduction of electrolyte solvent and decomposition of conducting salt</a:t>
            </a:r>
          </a:p>
          <a:p>
            <a:r>
              <a:rPr lang="en-US" sz="1800" dirty="0" smtClean="0"/>
              <a:t>Formation of an passivation layer at the anode: </a:t>
            </a:r>
            <a:r>
              <a:rPr lang="en-US" sz="1800" b="1" dirty="0" smtClean="0"/>
              <a:t>Solid Electrolyte Interphase (SEI)</a:t>
            </a:r>
          </a:p>
          <a:p>
            <a:r>
              <a:rPr lang="en-US" dirty="0" smtClean="0"/>
              <a:t>Ideal SEI:	</a:t>
            </a:r>
          </a:p>
          <a:p>
            <a:pPr lvl="1"/>
            <a:r>
              <a:rPr lang="en-US" dirty="0" smtClean="0"/>
              <a:t>conductive for lithium ions</a:t>
            </a:r>
          </a:p>
          <a:p>
            <a:pPr lvl="1"/>
            <a:r>
              <a:rPr lang="en-US" dirty="0" smtClean="0"/>
              <a:t>non-conductive for other electrolyte components</a:t>
            </a:r>
          </a:p>
          <a:p>
            <a:pPr lvl="1"/>
            <a:r>
              <a:rPr lang="en-US" dirty="0" smtClean="0"/>
              <a:t>robust and </a:t>
            </a:r>
            <a:r>
              <a:rPr lang="en-US" sz="1600" dirty="0" smtClean="0"/>
              <a:t>stable for achieving a long battery life</a:t>
            </a:r>
          </a:p>
          <a:p>
            <a:pPr lvl="1"/>
            <a:r>
              <a:rPr lang="en-US" dirty="0" smtClean="0"/>
              <a:t>thin to not unnecessarily increase cell resistance</a:t>
            </a:r>
            <a:endParaRPr lang="en-US" sz="1600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idx="15"/>
          </p:nvPr>
        </p:nvSpPr>
        <p:spPr>
          <a:xfrm>
            <a:off x="336000" y="5579200"/>
            <a:ext cx="11521038" cy="720000"/>
          </a:xfrm>
        </p:spPr>
        <p:txBody>
          <a:bodyPr/>
          <a:lstStyle/>
          <a:p>
            <a:r>
              <a:rPr lang="en-US" dirty="0"/>
              <a:t>Degradation effect:		Capacity fade resulting from a loss of cyclable lithium</a:t>
            </a:r>
          </a:p>
          <a:p>
            <a:pPr>
              <a:spcBef>
                <a:spcPts val="600"/>
              </a:spcBef>
            </a:pPr>
            <a:r>
              <a:rPr lang="en-US" dirty="0"/>
              <a:t>Influencing factors:		Anode potential, </a:t>
            </a:r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	Main degradation mechanisms in lithium-ion cells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68</a:t>
            </a:fld>
            <a:endParaRPr lang="de-DE" dirty="0"/>
          </a:p>
        </p:txBody>
      </p:sp>
      <p:sp>
        <p:nvSpPr>
          <p:cNvPr id="10" name="Inhaltsplatzhalter 10"/>
          <p:cNvSpPr txBox="1">
            <a:spLocks/>
          </p:cNvSpPr>
          <p:nvPr/>
        </p:nvSpPr>
        <p:spPr>
          <a:xfrm>
            <a:off x="336000" y="1259999"/>
            <a:ext cx="5580000" cy="5040000"/>
          </a:xfrm>
          <a:prstGeom prst="rect">
            <a:avLst/>
          </a:prstGeom>
        </p:spPr>
        <p:txBody>
          <a:bodyPr/>
          <a:lstStyle>
            <a:lvl1pPr marL="270000" indent="-270000" algn="l" defTabSz="265113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spcBef>
                <a:spcPts val="0"/>
              </a:spcBef>
              <a:buNone/>
              <a:defRPr/>
            </a:pPr>
            <a:r>
              <a:rPr lang="en-US" dirty="0"/>
              <a:t>Electrolyte </a:t>
            </a:r>
            <a:r>
              <a:rPr lang="en-US" dirty="0" smtClean="0"/>
              <a:t>decomposition I: Reduction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79"/>
          <a:stretch/>
        </p:blipFill>
        <p:spPr>
          <a:xfrm>
            <a:off x="427731" y="1665557"/>
            <a:ext cx="4834138" cy="3707443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285741" y="5188334"/>
            <a:ext cx="606386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de-DE" sz="1200" dirty="0" smtClean="0">
                <a:solidFill>
                  <a:schemeClr val="tx2"/>
                </a:solidFill>
              </a:rPr>
              <a:t>[JOS]</a:t>
            </a:r>
            <a:endParaRPr lang="de-DE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52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sz="1800" dirty="0" smtClean="0"/>
              <a:t>Electrolyte oxidation can occur at high cathode potentials</a:t>
            </a:r>
          </a:p>
          <a:p>
            <a:r>
              <a:rPr lang="en-US" sz="1800" dirty="0" smtClean="0"/>
              <a:t>Passivation layer also at the cathode: </a:t>
            </a:r>
            <a:br>
              <a:rPr lang="en-US" sz="1800" dirty="0" smtClean="0"/>
            </a:br>
            <a:r>
              <a:rPr lang="en-US" sz="1800" b="1" dirty="0" smtClean="0"/>
              <a:t>Solid Permeable Interphase (SPI)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dirty="0" smtClean="0"/>
              <a:t>Electrolyte decomposition (Reduction </a:t>
            </a:r>
            <a:r>
              <a:rPr lang="en-US" dirty="0"/>
              <a:t>&amp;</a:t>
            </a:r>
            <a:r>
              <a:rPr lang="en-US" dirty="0" smtClean="0"/>
              <a:t> Oxidation)</a:t>
            </a:r>
          </a:p>
          <a:p>
            <a:r>
              <a:rPr lang="en-US" dirty="0" smtClean="0"/>
              <a:t>Lowers electrolyte conductivity</a:t>
            </a:r>
          </a:p>
          <a:p>
            <a:r>
              <a:rPr lang="en-US" dirty="0" smtClean="0"/>
              <a:t>Risk of (local) drying-out</a:t>
            </a:r>
          </a:p>
          <a:p>
            <a:r>
              <a:rPr lang="en-US" dirty="0" smtClean="0"/>
              <a:t>Increasing internal pressure by gaseous reaction products</a:t>
            </a:r>
          </a:p>
          <a:p>
            <a:r>
              <a:rPr lang="en-US" dirty="0" smtClean="0"/>
              <a:t>Can be reduced by certain electrolyte additives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idx="15"/>
          </p:nvPr>
        </p:nvSpPr>
        <p:spPr>
          <a:xfrm>
            <a:off x="336000" y="5579200"/>
            <a:ext cx="11521038" cy="720000"/>
          </a:xfrm>
        </p:spPr>
        <p:txBody>
          <a:bodyPr/>
          <a:lstStyle/>
          <a:p>
            <a:r>
              <a:rPr lang="en-US" dirty="0"/>
              <a:t>Degradation effect:		</a:t>
            </a:r>
            <a:r>
              <a:rPr lang="en-US" dirty="0" smtClean="0"/>
              <a:t>Increasing resistances, inhomogeneous load distribution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Influencing factors:		</a:t>
            </a:r>
            <a:r>
              <a:rPr lang="en-US" dirty="0" smtClean="0"/>
              <a:t>Cathode </a:t>
            </a:r>
            <a:r>
              <a:rPr lang="en-US" dirty="0"/>
              <a:t>potential, </a:t>
            </a:r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	Main degradation mechanisms in lithium-ion cells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69</a:t>
            </a:fld>
            <a:endParaRPr lang="de-DE" dirty="0"/>
          </a:p>
        </p:txBody>
      </p:sp>
      <p:sp>
        <p:nvSpPr>
          <p:cNvPr id="10" name="Inhaltsplatzhalter 10"/>
          <p:cNvSpPr txBox="1">
            <a:spLocks/>
          </p:cNvSpPr>
          <p:nvPr/>
        </p:nvSpPr>
        <p:spPr>
          <a:xfrm>
            <a:off x="336000" y="1259999"/>
            <a:ext cx="5580000" cy="5040000"/>
          </a:xfrm>
          <a:prstGeom prst="rect">
            <a:avLst/>
          </a:prstGeom>
        </p:spPr>
        <p:txBody>
          <a:bodyPr/>
          <a:lstStyle>
            <a:lvl1pPr marL="270000" indent="-270000" algn="l" defTabSz="265113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spcBef>
                <a:spcPts val="0"/>
              </a:spcBef>
              <a:buNone/>
              <a:defRPr/>
            </a:pPr>
            <a:r>
              <a:rPr lang="en-US" dirty="0"/>
              <a:t>Electrolyte </a:t>
            </a:r>
            <a:r>
              <a:rPr lang="en-US" dirty="0" smtClean="0"/>
              <a:t>decomposition II: Oxidation</a:t>
            </a:r>
            <a:endParaRPr lang="en-US" dirty="0"/>
          </a:p>
          <a:p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5413414" y="4996028"/>
            <a:ext cx="606386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de-DE" sz="1200" dirty="0" smtClean="0">
                <a:solidFill>
                  <a:schemeClr val="tx2"/>
                </a:solidFill>
              </a:rPr>
              <a:t>[MAL]</a:t>
            </a:r>
            <a:endParaRPr lang="de-DE" sz="1200" dirty="0">
              <a:solidFill>
                <a:schemeClr val="tx2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67" y="1924940"/>
            <a:ext cx="5640333" cy="3073021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3288435" y="3845387"/>
            <a:ext cx="2583006" cy="246221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US" sz="1600" b="1" dirty="0" smtClean="0"/>
              <a:t>Cathode Passivation Layer</a:t>
            </a:r>
            <a:endParaRPr lang="en-US" sz="2800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462119" y="1801030"/>
            <a:ext cx="2919636" cy="246221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US" sz="1600" b="1" dirty="0" smtClean="0"/>
              <a:t>Anode Passivation Layer (SEI)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5293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Comparison with different battery technologies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dirty="0"/>
              <a:t>Disadvantages of lithium-ion batteries</a:t>
            </a:r>
          </a:p>
          <a:p>
            <a:pPr lvl="1">
              <a:buClr>
                <a:schemeClr val="accent3"/>
              </a:buClr>
              <a:buFont typeface="Arial Black" panose="020B0A04020102020204" pitchFamily="34" charset="0"/>
              <a:buChar char="−"/>
            </a:pPr>
            <a:r>
              <a:rPr lang="en-US" dirty="0"/>
              <a:t>Higher cost owing to expensive materials and complex manufacturing processes</a:t>
            </a:r>
          </a:p>
          <a:p>
            <a:pPr lvl="1">
              <a:buClr>
                <a:schemeClr val="accent3"/>
              </a:buClr>
              <a:buFont typeface="Arial Black" panose="020B0A04020102020204" pitchFamily="34" charset="0"/>
              <a:buChar char="−"/>
            </a:pPr>
            <a:r>
              <a:rPr lang="en-US" dirty="0"/>
              <a:t>Additional efforts for maintaining safe operation</a:t>
            </a:r>
          </a:p>
          <a:p>
            <a:pPr lvl="1">
              <a:buClr>
                <a:schemeClr val="accent3"/>
              </a:buClr>
              <a:buFont typeface="Arial Black" panose="020B0A04020102020204" pitchFamily="34" charset="0"/>
              <a:buChar char="−"/>
            </a:pPr>
            <a:r>
              <a:rPr lang="en-US" dirty="0"/>
              <a:t>Reduced performance at low temperatures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1.1 Main advantages of lithium-ion batteries</a:t>
            </a:r>
            <a:endParaRPr lang="de-DE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419091"/>
              </p:ext>
            </p:extLst>
          </p:nvPr>
        </p:nvGraphicFramePr>
        <p:xfrm>
          <a:off x="494922" y="1760940"/>
          <a:ext cx="10212156" cy="259588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32236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71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471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471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471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 err="1"/>
                        <a:t>Pb</a:t>
                      </a:r>
                      <a:endParaRPr lang="en-US" sz="16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 err="1"/>
                        <a:t>NiCd</a:t>
                      </a:r>
                      <a:endParaRPr lang="en-US" sz="16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NiMH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Li-Ion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Nominal Voltage </a:t>
                      </a:r>
                      <a:r>
                        <a:rPr lang="en-US" sz="1600" i="1" noProof="0" dirty="0"/>
                        <a:t>U</a:t>
                      </a:r>
                      <a:r>
                        <a:rPr lang="en-US" sz="1600" baseline="-25000" noProof="0" dirty="0"/>
                        <a:t>N</a:t>
                      </a:r>
                      <a:r>
                        <a:rPr lang="en-US" sz="1600" noProof="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2.0 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1.2 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1.2 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3.6-3.7 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Specific Energy </a:t>
                      </a:r>
                      <a:r>
                        <a:rPr lang="en-US" sz="1600" baseline="0" noProof="0" dirty="0"/>
                        <a:t>(Wh/kg)</a:t>
                      </a:r>
                      <a:endParaRPr lang="en-US" sz="16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20-40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30-60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60-100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80-250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Energy Density (Wh/l)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60-110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90-180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200-370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160-670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Max. Discharge</a:t>
                      </a:r>
                      <a:r>
                        <a:rPr lang="en-US" sz="1600" baseline="0" noProof="0" dirty="0"/>
                        <a:t> Rate</a:t>
                      </a:r>
                      <a:r>
                        <a:rPr lang="en-US" sz="1600" noProof="0" dirty="0"/>
                        <a:t> (C)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0.5-2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1-10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1-10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1-30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Self-discharge (%</a:t>
                      </a:r>
                      <a:r>
                        <a:rPr lang="en-US" sz="1600" baseline="0" noProof="0" dirty="0"/>
                        <a:t> per month)</a:t>
                      </a:r>
                      <a:endParaRPr lang="en-US" sz="16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5-10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15-25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&lt;1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Battery Life (cycles)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150-400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300-800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300-800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500-5000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10159060" y="4356820"/>
            <a:ext cx="612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2"/>
                </a:solidFill>
              </a:rPr>
              <a:t>[MÄH]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147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0"/>
          <p:cNvSpPr txBox="1">
            <a:spLocks/>
          </p:cNvSpPr>
          <p:nvPr/>
        </p:nvSpPr>
        <p:spPr>
          <a:xfrm>
            <a:off x="336000" y="1259999"/>
            <a:ext cx="5580000" cy="5040000"/>
          </a:xfrm>
          <a:prstGeom prst="rect">
            <a:avLst/>
          </a:prstGeom>
        </p:spPr>
        <p:txBody>
          <a:bodyPr/>
          <a:lstStyle>
            <a:lvl1pPr marL="270000" indent="-270000" algn="l" defTabSz="265113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spcBef>
                <a:spcPts val="0"/>
              </a:spcBef>
              <a:buNone/>
              <a:defRPr/>
            </a:pPr>
            <a:r>
              <a:rPr lang="en-US" dirty="0" smtClean="0"/>
              <a:t>Lithium plating </a:t>
            </a:r>
            <a:r>
              <a:rPr lang="en-US" dirty="0"/>
              <a:t>at the anode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Mechanism of lithium plating:</a:t>
            </a:r>
          </a:p>
          <a:p>
            <a:r>
              <a:rPr lang="en-US" sz="1800" dirty="0"/>
              <a:t>Deposition of metal lithium </a:t>
            </a:r>
            <a:r>
              <a:rPr lang="en-US" sz="1800" dirty="0" smtClean="0"/>
              <a:t>at the surface of the graphite particles during charging instead of a lithium intercalation</a:t>
            </a:r>
            <a:endParaRPr lang="en-US" sz="1800" dirty="0"/>
          </a:p>
          <a:p>
            <a:r>
              <a:rPr lang="en-US" sz="1800" dirty="0"/>
              <a:t>Causes:  	Charge transfer limitation or</a:t>
            </a:r>
            <a:br>
              <a:rPr lang="en-US" sz="1800" dirty="0"/>
            </a:br>
            <a:r>
              <a:rPr lang="en-US" sz="1800" dirty="0"/>
              <a:t>				solid diffusion limitation</a:t>
            </a:r>
          </a:p>
          <a:p>
            <a:r>
              <a:rPr lang="en-US" sz="1800" dirty="0" smtClean="0"/>
              <a:t>Effect:</a:t>
            </a:r>
            <a:r>
              <a:rPr lang="en-US" sz="1800" dirty="0"/>
              <a:t>		Mostly dissolution </a:t>
            </a:r>
            <a:r>
              <a:rPr lang="en-US" sz="1800" dirty="0" smtClean="0"/>
              <a:t>and </a:t>
            </a:r>
            <a:r>
              <a:rPr lang="en-US" sz="1800" dirty="0"/>
              <a:t>reintercalation,</a:t>
            </a:r>
            <a:br>
              <a:rPr lang="en-US" sz="1800" dirty="0"/>
            </a:br>
            <a:r>
              <a:rPr lang="en-US" sz="1800" dirty="0"/>
              <a:t>				partially irreversible side reactions with</a:t>
            </a:r>
            <a:br>
              <a:rPr lang="en-US" sz="1800" dirty="0"/>
            </a:br>
            <a:r>
              <a:rPr lang="en-US" sz="1800" dirty="0"/>
              <a:t>				electrolyte	</a:t>
            </a:r>
          </a:p>
          <a:p>
            <a:endParaRPr lang="en-US" sz="180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idx="15"/>
          </p:nvPr>
        </p:nvSpPr>
        <p:spPr>
          <a:xfrm>
            <a:off x="336000" y="5579200"/>
            <a:ext cx="11521038" cy="720000"/>
          </a:xfrm>
        </p:spPr>
        <p:txBody>
          <a:bodyPr/>
          <a:lstStyle/>
          <a:p>
            <a:r>
              <a:rPr lang="en-US" dirty="0"/>
              <a:t>Degradation effect:		Capacity fade resulting from a loss of cyclable lithium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	Main degradation mechanisms in lithium-ion cells</a:t>
            </a:r>
            <a:endParaRPr lang="de-DE" dirty="0"/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70</a:t>
            </a:fld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26" y="2471584"/>
            <a:ext cx="5221402" cy="3114469"/>
          </a:xfrm>
          <a:prstGeom prst="rect">
            <a:avLst/>
          </a:prstGeom>
        </p:spPr>
      </p:pic>
      <p:pic>
        <p:nvPicPr>
          <p:cNvPr id="12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496" y="1581602"/>
            <a:ext cx="2708323" cy="2359821"/>
          </a:xfrm>
        </p:spPr>
      </p:pic>
      <p:sp>
        <p:nvSpPr>
          <p:cNvPr id="9" name="Textfeld 8"/>
          <p:cNvSpPr txBox="1"/>
          <p:nvPr/>
        </p:nvSpPr>
        <p:spPr>
          <a:xfrm>
            <a:off x="4401005" y="3725979"/>
            <a:ext cx="1359123" cy="430887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sz="1400" b="1" dirty="0"/>
              <a:t>solid diffusion limitation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405839" y="1976097"/>
            <a:ext cx="1669361" cy="430887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sz="1400" b="1" dirty="0"/>
              <a:t>charge transfer limitation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908542" y="2514953"/>
            <a:ext cx="798396" cy="215444"/>
          </a:xfrm>
          <a:prstGeom prst="rect">
            <a:avLst/>
          </a:prstGeom>
          <a:solidFill>
            <a:srgbClr val="999999"/>
          </a:solidFill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sz="1400" b="1" dirty="0"/>
              <a:t>Graphite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802833" y="5211801"/>
            <a:ext cx="606386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de-DE" sz="1200" dirty="0" smtClean="0">
                <a:solidFill>
                  <a:schemeClr val="tx2"/>
                </a:solidFill>
              </a:rPr>
              <a:t>[LEG]</a:t>
            </a:r>
            <a:endParaRPr lang="de-DE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68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15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Factors increasing the risk of lithium plating:</a:t>
            </a:r>
          </a:p>
          <a:p>
            <a:r>
              <a:rPr lang="en-US" dirty="0"/>
              <a:t>Lower anode potential at high states of charge</a:t>
            </a:r>
          </a:p>
          <a:p>
            <a:r>
              <a:rPr lang="en-US" dirty="0"/>
              <a:t>High charging currents</a:t>
            </a:r>
          </a:p>
          <a:p>
            <a:r>
              <a:rPr lang="en-US" dirty="0"/>
              <a:t>Low temperatures</a:t>
            </a:r>
          </a:p>
          <a:p>
            <a:r>
              <a:rPr lang="en-US" dirty="0"/>
              <a:t>High-energy electrode design</a:t>
            </a:r>
          </a:p>
          <a:p>
            <a:pPr lvl="1"/>
            <a:r>
              <a:rPr lang="en-US" dirty="0"/>
              <a:t>Thick electrode layers </a:t>
            </a:r>
          </a:p>
          <a:p>
            <a:pPr lvl="1"/>
            <a:r>
              <a:rPr lang="en-US" dirty="0"/>
              <a:t>Low porosity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Slower lithium transport kinetics</a:t>
            </a:r>
            <a:br>
              <a:rPr lang="en-US" dirty="0"/>
            </a:br>
            <a:endParaRPr lang="en-US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idx="15"/>
          </p:nvPr>
        </p:nvSpPr>
        <p:spPr>
          <a:xfrm>
            <a:off x="336000" y="5579200"/>
            <a:ext cx="11520000" cy="720000"/>
          </a:xfrm>
        </p:spPr>
        <p:txBody>
          <a:bodyPr/>
          <a:lstStyle/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Influencing factors:		Temperature, charging current, cell design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	Main degradation mechanisms in lithium-ion cells</a:t>
            </a:r>
            <a:endParaRPr lang="de-DE" dirty="0"/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71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b="23613"/>
          <a:stretch/>
        </p:blipFill>
        <p:spPr>
          <a:xfrm>
            <a:off x="259800" y="2082800"/>
            <a:ext cx="5761038" cy="2709002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68300" y="1880097"/>
            <a:ext cx="5264638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sz="1600" b="1" dirty="0"/>
              <a:t>Graphite anodes with different active material loadings</a:t>
            </a:r>
          </a:p>
        </p:txBody>
      </p:sp>
      <p:sp>
        <p:nvSpPr>
          <p:cNvPr id="12" name="Inhaltsplatzhalter 10"/>
          <p:cNvSpPr txBox="1">
            <a:spLocks/>
          </p:cNvSpPr>
          <p:nvPr/>
        </p:nvSpPr>
        <p:spPr>
          <a:xfrm>
            <a:off x="336000" y="1259999"/>
            <a:ext cx="5580000" cy="5040000"/>
          </a:xfrm>
          <a:prstGeom prst="rect">
            <a:avLst/>
          </a:prstGeom>
        </p:spPr>
        <p:txBody>
          <a:bodyPr/>
          <a:lstStyle>
            <a:lvl1pPr marL="270000" indent="-270000" algn="l" defTabSz="265113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spcBef>
                <a:spcPts val="0"/>
              </a:spcBef>
              <a:buNone/>
              <a:defRPr/>
            </a:pPr>
            <a:r>
              <a:rPr lang="en-US" dirty="0" smtClean="0"/>
              <a:t>Lithium plating </a:t>
            </a:r>
            <a:r>
              <a:rPr lang="en-US" dirty="0"/>
              <a:t>at the anode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489614" y="4787136"/>
            <a:ext cx="606386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de-DE" sz="1200" dirty="0" smtClean="0">
                <a:solidFill>
                  <a:schemeClr val="tx2"/>
                </a:solidFill>
              </a:rPr>
              <a:t>[GAL]</a:t>
            </a:r>
            <a:endParaRPr lang="de-DE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72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m 12"/>
          <p:cNvGraphicFramePr/>
          <p:nvPr>
            <p:extLst>
              <p:ext uri="{D42A27DB-BD31-4B8C-83A1-F6EECF244321}">
                <p14:modId xmlns:p14="http://schemas.microsoft.com/office/powerpoint/2010/main" val="1896406076"/>
              </p:ext>
            </p:extLst>
          </p:nvPr>
        </p:nvGraphicFramePr>
        <p:xfrm>
          <a:off x="402896" y="1882828"/>
          <a:ext cx="5446208" cy="3863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Inhaltsplatzhalter 10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sz="1800" dirty="0" smtClean="0"/>
              <a:t>Dissolution of transition metals (</a:t>
            </a:r>
            <a:r>
              <a:rPr lang="en-US" sz="1800" dirty="0" err="1" smtClean="0"/>
              <a:t>Mn</a:t>
            </a:r>
            <a:r>
              <a:rPr lang="en-US" sz="1800" dirty="0" smtClean="0"/>
              <a:t>, Ni, Co) </a:t>
            </a:r>
            <a:br>
              <a:rPr lang="en-US" sz="1800" dirty="0" smtClean="0"/>
            </a:br>
            <a:r>
              <a:rPr lang="en-US" sz="1800" dirty="0" smtClean="0"/>
              <a:t>from the cathode lattice structure, </a:t>
            </a:r>
            <a:br>
              <a:rPr lang="en-US" sz="1800" dirty="0" smtClean="0"/>
            </a:br>
            <a:r>
              <a:rPr lang="en-US" sz="1800" dirty="0" smtClean="0"/>
              <a:t>particularly at high states of charge </a:t>
            </a:r>
          </a:p>
          <a:p>
            <a:r>
              <a:rPr lang="en-US" sz="1800" dirty="0" smtClean="0"/>
              <a:t>Exception: Manganese spinel LiMn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O</a:t>
            </a:r>
            <a:r>
              <a:rPr lang="en-US" sz="1800" baseline="-25000" dirty="0" smtClean="0"/>
              <a:t>4</a:t>
            </a:r>
            <a:r>
              <a:rPr lang="en-US" sz="1800" dirty="0" smtClean="0"/>
              <a:t>:</a:t>
            </a:r>
            <a:br>
              <a:rPr lang="en-US" sz="1800" dirty="0" smtClean="0"/>
            </a:br>
            <a:r>
              <a:rPr lang="en-US" sz="1800" dirty="0" smtClean="0"/>
              <a:t>susceptible to manganese dissolution at medium states of charge</a:t>
            </a:r>
          </a:p>
          <a:p>
            <a:r>
              <a:rPr lang="en-US" sz="1800" dirty="0" smtClean="0"/>
              <a:t>Aggravates with higher temperatures</a:t>
            </a:r>
          </a:p>
          <a:p>
            <a:r>
              <a:rPr lang="en-US" sz="1800" dirty="0" smtClean="0"/>
              <a:t>Effects of transition metal dissolution:</a:t>
            </a:r>
          </a:p>
          <a:p>
            <a:pPr lvl="1"/>
            <a:r>
              <a:rPr lang="en-US" sz="1600" dirty="0" smtClean="0"/>
              <a:t>Migration of metal ion</a:t>
            </a:r>
            <a:r>
              <a:rPr lang="en-US" dirty="0" smtClean="0"/>
              <a:t>s to the anode</a:t>
            </a:r>
            <a:endParaRPr lang="en-US" sz="1600" dirty="0" smtClean="0"/>
          </a:p>
          <a:p>
            <a:pPr lvl="1"/>
            <a:r>
              <a:rPr lang="en-US" sz="1600" dirty="0" smtClean="0"/>
              <a:t>Reduction at the anode, intensifies SEI growth</a:t>
            </a:r>
          </a:p>
          <a:p>
            <a:pPr lvl="1"/>
            <a:r>
              <a:rPr lang="en-US" sz="1600" dirty="0" smtClean="0"/>
              <a:t>Consumption of cyclable lithium at the anode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idx="15"/>
          </p:nvPr>
        </p:nvSpPr>
        <p:spPr>
          <a:xfrm>
            <a:off x="336000" y="5579200"/>
            <a:ext cx="11521038" cy="720000"/>
          </a:xfrm>
        </p:spPr>
        <p:txBody>
          <a:bodyPr/>
          <a:lstStyle/>
          <a:p>
            <a:r>
              <a:rPr lang="en-US" dirty="0" smtClean="0"/>
              <a:t>Degradation effects:	</a:t>
            </a:r>
            <a:r>
              <a:rPr lang="en-US" dirty="0"/>
              <a:t>	</a:t>
            </a:r>
            <a:r>
              <a:rPr lang="en-US" dirty="0" smtClean="0"/>
              <a:t>Increasing resistances, capacity </a:t>
            </a:r>
            <a:r>
              <a:rPr lang="en-US" dirty="0"/>
              <a:t>fade from loss of </a:t>
            </a:r>
            <a:r>
              <a:rPr lang="en-US" dirty="0" smtClean="0"/>
              <a:t>cyclable lithium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Influencing factors:		Cathode potential, temperature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	Main degradation mechanisms in lithium-ion cells</a:t>
            </a:r>
            <a:endParaRPr lang="de-DE" sz="2400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72</a:t>
            </a:fld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1502465" y="1602785"/>
            <a:ext cx="3289930" cy="430887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n-US" sz="1400" b="1" dirty="0" smtClean="0"/>
              <a:t>Post-mortem study with anodes from </a:t>
            </a:r>
            <a:br>
              <a:rPr lang="en-US" sz="1400" b="1" dirty="0" smtClean="0"/>
            </a:br>
            <a:r>
              <a:rPr lang="en-US" sz="1400" b="1" dirty="0" smtClean="0"/>
              <a:t>cycled g</a:t>
            </a:r>
            <a:r>
              <a:rPr lang="en-US" sz="1400" b="1" dirty="0" smtClean="0">
                <a:solidFill>
                  <a:prstClr val="black"/>
                </a:solidFill>
              </a:rPr>
              <a:t>raphite/NMC cells 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15" name="Inhaltsplatzhalter 10">
            <a:extLst>
              <a:ext uri="{FF2B5EF4-FFF2-40B4-BE49-F238E27FC236}">
                <a16:creationId xmlns="" xmlns:a16="http://schemas.microsoft.com/office/drawing/2014/main" id="{2CE4228C-91C7-42A7-BAD2-5D7AAD3FEC21}"/>
              </a:ext>
            </a:extLst>
          </p:cNvPr>
          <p:cNvSpPr txBox="1">
            <a:spLocks/>
          </p:cNvSpPr>
          <p:nvPr/>
        </p:nvSpPr>
        <p:spPr>
          <a:xfrm>
            <a:off x="336000" y="1259999"/>
            <a:ext cx="5580000" cy="5040000"/>
          </a:xfrm>
          <a:prstGeom prst="rect">
            <a:avLst/>
          </a:prstGeom>
        </p:spPr>
        <p:txBody>
          <a:bodyPr/>
          <a:lstStyle>
            <a:lvl1pPr marL="270000" indent="-270000" algn="l" defTabSz="265113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spcBef>
                <a:spcPts val="0"/>
              </a:spcBef>
              <a:buNone/>
              <a:defRPr/>
            </a:pPr>
            <a:r>
              <a:rPr lang="en-US" dirty="0"/>
              <a:t>Transition metal dissolution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5746599" y="5091455"/>
            <a:ext cx="606386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de-DE" sz="1200" dirty="0" smtClean="0">
                <a:solidFill>
                  <a:schemeClr val="tx2"/>
                </a:solidFill>
              </a:rPr>
              <a:t>[BUC]</a:t>
            </a:r>
            <a:endParaRPr lang="de-DE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27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smtClean="0"/>
              <a:t>Irreversible phase changes</a:t>
            </a:r>
          </a:p>
          <a:p>
            <a:pPr lvl="1"/>
            <a:r>
              <a:rPr lang="en-US" dirty="0" smtClean="0"/>
              <a:t>Collapsing layer structure</a:t>
            </a:r>
            <a:br>
              <a:rPr lang="en-US" dirty="0" smtClean="0"/>
            </a:br>
            <a:r>
              <a:rPr lang="en-US" dirty="0" smtClean="0"/>
              <a:t>when too much lithium is extracted from layered oxide materials (overcharge condition)</a:t>
            </a:r>
          </a:p>
          <a:p>
            <a:pPr lvl="1"/>
            <a:r>
              <a:rPr lang="en-US" dirty="0" smtClean="0"/>
              <a:t>Only 50-60% of the lithium may be extracted from layered lithium metal oxides </a:t>
            </a:r>
            <a:r>
              <a:rPr lang="en-US" dirty="0"/>
              <a:t>(LCO, NMC, NCA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LFP more stable due to olivine structure,</a:t>
            </a:r>
            <a:br>
              <a:rPr lang="en-US" dirty="0" smtClean="0"/>
            </a:br>
            <a:r>
              <a:rPr lang="en-US" dirty="0" smtClean="0"/>
              <a:t>almost all of the lithium can be extracted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Rock-salt surface layers</a:t>
            </a:r>
          </a:p>
          <a:p>
            <a:pPr lvl="1"/>
            <a:r>
              <a:rPr lang="en-US" dirty="0" smtClean="0"/>
              <a:t>Exchange of lattice positions</a:t>
            </a:r>
          </a:p>
          <a:p>
            <a:pPr lvl="1"/>
            <a:r>
              <a:rPr lang="en-US" dirty="0" smtClean="0"/>
              <a:t>Metal atoms occupy lithium sites </a:t>
            </a:r>
          </a:p>
          <a:p>
            <a:pPr lvl="1"/>
            <a:r>
              <a:rPr lang="en-US" dirty="0" smtClean="0"/>
              <a:t>Lithium diffusion pathways blocked</a:t>
            </a:r>
          </a:p>
          <a:p>
            <a:endParaRPr lang="en-US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idx="15"/>
          </p:nvPr>
        </p:nvSpPr>
        <p:spPr>
          <a:xfrm>
            <a:off x="336000" y="5579200"/>
            <a:ext cx="11521038" cy="720000"/>
          </a:xfrm>
        </p:spPr>
        <p:txBody>
          <a:bodyPr/>
          <a:lstStyle/>
          <a:p>
            <a:r>
              <a:rPr lang="en-US" dirty="0"/>
              <a:t>Degradation effects:		Increasing resistances, </a:t>
            </a:r>
            <a:r>
              <a:rPr lang="en-US" dirty="0" smtClean="0"/>
              <a:t>loss of storage capabilities of cathode active material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Influencing factors:		</a:t>
            </a:r>
            <a:r>
              <a:rPr lang="en-US" dirty="0" smtClean="0"/>
              <a:t>Cycle depth, charging voltage, temperature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	Main degradation mechanisms in lithium-ion cells</a:t>
            </a:r>
            <a:endParaRPr lang="de-DE" dirty="0"/>
          </a:p>
        </p:txBody>
      </p:sp>
      <p:pic>
        <p:nvPicPr>
          <p:cNvPr id="15" name="Inhaltsplatzhalter 8" descr="Bildschirmausschnitt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89"/>
          <a:stretch/>
        </p:blipFill>
        <p:spPr>
          <a:xfrm>
            <a:off x="394992" y="1633783"/>
            <a:ext cx="5408908" cy="3532273"/>
          </a:xfrm>
        </p:spPr>
      </p:pic>
      <p:sp>
        <p:nvSpPr>
          <p:cNvPr id="18" name="Foliennummernplatzhalter 1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73</a:t>
            </a:fld>
            <a:endParaRPr lang="de-DE" dirty="0"/>
          </a:p>
        </p:txBody>
      </p:sp>
      <p:sp>
        <p:nvSpPr>
          <p:cNvPr id="9" name="Inhaltsplatzhalter 10">
            <a:extLst>
              <a:ext uri="{FF2B5EF4-FFF2-40B4-BE49-F238E27FC236}">
                <a16:creationId xmlns="" xmlns:a16="http://schemas.microsoft.com/office/drawing/2014/main" id="{DB8F90C6-B639-4D7F-8668-8319F9E32D24}"/>
              </a:ext>
            </a:extLst>
          </p:cNvPr>
          <p:cNvSpPr txBox="1">
            <a:spLocks/>
          </p:cNvSpPr>
          <p:nvPr/>
        </p:nvSpPr>
        <p:spPr>
          <a:xfrm>
            <a:off x="336000" y="1259999"/>
            <a:ext cx="5580000" cy="5040000"/>
          </a:xfrm>
          <a:prstGeom prst="rect">
            <a:avLst/>
          </a:prstGeom>
        </p:spPr>
        <p:txBody>
          <a:bodyPr/>
          <a:lstStyle>
            <a:lvl1pPr marL="270000" indent="-270000" algn="l" defTabSz="265113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spcBef>
                <a:spcPts val="0"/>
              </a:spcBef>
              <a:buNone/>
              <a:defRPr/>
            </a:pPr>
            <a:r>
              <a:rPr lang="en-US" dirty="0"/>
              <a:t>Structural changes in lithium metal oxide cathodes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057577" y="4974798"/>
            <a:ext cx="606386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de-DE" sz="1200" dirty="0" smtClean="0">
                <a:solidFill>
                  <a:schemeClr val="tx2"/>
                </a:solidFill>
              </a:rPr>
              <a:t>[UMI]</a:t>
            </a:r>
            <a:endParaRPr lang="de-DE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Expansion and contraction of active materials owing to the intercalation and deintercalation of lithium ions</a:t>
            </a:r>
          </a:p>
          <a:p>
            <a:r>
              <a:rPr lang="en-US" dirty="0"/>
              <a:t>Typical thickness changes of graphite electrodes: ca. 5%</a:t>
            </a:r>
          </a:p>
          <a:p>
            <a:r>
              <a:rPr lang="en-US" dirty="0"/>
              <a:t>Effects of volume changes: </a:t>
            </a:r>
          </a:p>
          <a:p>
            <a:pPr lvl="1"/>
            <a:r>
              <a:rPr lang="en-US" dirty="0"/>
              <a:t>Micro-cracks in active material particles</a:t>
            </a:r>
          </a:p>
          <a:p>
            <a:pPr lvl="1"/>
            <a:r>
              <a:rPr lang="en-US" dirty="0"/>
              <a:t>Weakening of particle-to-particle contacts</a:t>
            </a:r>
          </a:p>
          <a:p>
            <a:pPr lvl="1"/>
            <a:r>
              <a:rPr lang="en-US" dirty="0"/>
              <a:t>Delamination from current collectors</a:t>
            </a:r>
          </a:p>
          <a:p>
            <a:pPr lvl="1"/>
            <a:r>
              <a:rPr lang="en-US" dirty="0"/>
              <a:t>Cracks in SEI passivation layer at the anode, </a:t>
            </a:r>
            <a:br>
              <a:rPr lang="en-US" dirty="0"/>
            </a:br>
            <a:r>
              <a:rPr lang="en-US" dirty="0"/>
              <a:t>anode in contact with electrolyte again, which </a:t>
            </a:r>
            <a:br>
              <a:rPr lang="en-US" dirty="0"/>
            </a:br>
            <a:r>
              <a:rPr lang="en-US" dirty="0"/>
              <a:t>leads to new SEI formation (SEI crack and repair) 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idx="15"/>
          </p:nvPr>
        </p:nvSpPr>
        <p:spPr>
          <a:xfrm>
            <a:off x="336000" y="5579200"/>
            <a:ext cx="11520000" cy="720000"/>
          </a:xfrm>
        </p:spPr>
        <p:txBody>
          <a:bodyPr/>
          <a:lstStyle/>
          <a:p>
            <a:r>
              <a:rPr lang="en-US" dirty="0"/>
              <a:t>Degradation effects:		Capacity fade from loss of active material and cyclable lithium, increasing resistances</a:t>
            </a:r>
          </a:p>
          <a:p>
            <a:pPr>
              <a:spcBef>
                <a:spcPts val="600"/>
              </a:spcBef>
            </a:pPr>
            <a:r>
              <a:rPr lang="en-US" dirty="0"/>
              <a:t>Influencing factors:		Cycle depth, charging/discharging currents, temperature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	Main degradation mechanisms in lithium-ion cells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74</a:t>
            </a:fld>
            <a:endParaRPr lang="de-DE" dirty="0"/>
          </a:p>
        </p:txBody>
      </p:sp>
      <p:pic>
        <p:nvPicPr>
          <p:cNvPr id="13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047"/>
          <a:stretch/>
        </p:blipFill>
        <p:spPr>
          <a:xfrm>
            <a:off x="465314" y="1766426"/>
            <a:ext cx="5605172" cy="1256174"/>
          </a:xfrm>
        </p:spPr>
      </p:pic>
      <p:sp>
        <p:nvSpPr>
          <p:cNvPr id="9" name="Inhaltsplatzhalter 10"/>
          <p:cNvSpPr txBox="1">
            <a:spLocks/>
          </p:cNvSpPr>
          <p:nvPr/>
        </p:nvSpPr>
        <p:spPr>
          <a:xfrm>
            <a:off x="336000" y="1259999"/>
            <a:ext cx="5580000" cy="5040000"/>
          </a:xfrm>
          <a:prstGeom prst="rect">
            <a:avLst/>
          </a:prstGeom>
        </p:spPr>
        <p:txBody>
          <a:bodyPr/>
          <a:lstStyle>
            <a:lvl1pPr marL="270000" indent="-270000" algn="l" defTabSz="265113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265113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spcBef>
                <a:spcPts val="0"/>
              </a:spcBef>
              <a:buNone/>
              <a:defRPr/>
            </a:pPr>
            <a:r>
              <a:rPr lang="en-US" dirty="0"/>
              <a:t>Mechanical stress in active materials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56525" y="1654500"/>
            <a:ext cx="5626889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sz="1600" b="1" dirty="0"/>
              <a:t>Graphite intercalation stages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454455" y="3085678"/>
            <a:ext cx="5626889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sz="1600" b="1" dirty="0"/>
              <a:t>Micro-cracks in NCA cathode particles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/>
          <a:srcRect l="59447"/>
          <a:stretch/>
        </p:blipFill>
        <p:spPr>
          <a:xfrm>
            <a:off x="3405442" y="3280745"/>
            <a:ext cx="3025044" cy="2207375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4"/>
          <a:srcRect l="-1518" r="60965"/>
          <a:stretch/>
        </p:blipFill>
        <p:spPr>
          <a:xfrm>
            <a:off x="297900" y="3308898"/>
            <a:ext cx="2950986" cy="2153335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5671000" y="2949860"/>
            <a:ext cx="606386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de-DE" sz="1200" dirty="0" smtClean="0">
                <a:solidFill>
                  <a:schemeClr val="tx2"/>
                </a:solidFill>
              </a:rPr>
              <a:t>[SET]</a:t>
            </a:r>
            <a:endParaRPr lang="de-DE" sz="1200" dirty="0">
              <a:solidFill>
                <a:schemeClr val="tx2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974193" y="5241594"/>
            <a:ext cx="606386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de-DE" sz="1200" dirty="0" smtClean="0">
                <a:solidFill>
                  <a:schemeClr val="tx2"/>
                </a:solidFill>
              </a:rPr>
              <a:t>[WAT]</a:t>
            </a:r>
            <a:endParaRPr lang="de-DE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4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sz="1800" dirty="0"/>
              <a:t>General assumption: Linear superposition of calendar aging and cycle aging</a:t>
            </a:r>
          </a:p>
          <a:p>
            <a:r>
              <a:rPr lang="en-US" sz="1800" dirty="0"/>
              <a:t>Calendar aging</a:t>
            </a:r>
          </a:p>
          <a:p>
            <a:pPr lvl="1"/>
            <a:r>
              <a:rPr lang="en-US" sz="1600" dirty="0"/>
              <a:t>Usage-independent degradation</a:t>
            </a:r>
          </a:p>
          <a:p>
            <a:pPr lvl="1"/>
            <a:r>
              <a:rPr lang="en-US" sz="1600" dirty="0"/>
              <a:t>Aging during storage and inactivity periods</a:t>
            </a:r>
          </a:p>
          <a:p>
            <a:pPr lvl="1"/>
            <a:r>
              <a:rPr lang="en-US" sz="1600" dirty="0"/>
              <a:t>Can also be dominant when cycling with low current rates and small cycle depths</a:t>
            </a:r>
          </a:p>
          <a:p>
            <a:r>
              <a:rPr lang="en-US" sz="1800" dirty="0"/>
              <a:t>Cycle aging</a:t>
            </a:r>
          </a:p>
          <a:p>
            <a:pPr lvl="1"/>
            <a:r>
              <a:rPr lang="en-US" sz="1600" dirty="0"/>
              <a:t>Usage-dependent degradation</a:t>
            </a:r>
          </a:p>
          <a:p>
            <a:pPr lvl="1"/>
            <a:r>
              <a:rPr lang="en-US" sz="1600" dirty="0"/>
              <a:t>Aging related to charging and </a:t>
            </a:r>
            <a:r>
              <a:rPr lang="en-US" sz="1600" dirty="0" smtClean="0"/>
              <a:t>discharging </a:t>
            </a:r>
            <a:r>
              <a:rPr lang="en-US" sz="1600" dirty="0"/>
              <a:t>of the batteries</a:t>
            </a:r>
          </a:p>
          <a:p>
            <a:r>
              <a:rPr lang="en-US" dirty="0"/>
              <a:t>Typical End of Life (EoL) criteria: </a:t>
            </a:r>
            <a:br>
              <a:rPr lang="en-US" dirty="0"/>
            </a:br>
            <a:r>
              <a:rPr lang="en-US" dirty="0"/>
              <a:t>[ State of Health (</a:t>
            </a:r>
            <a:r>
              <a:rPr lang="en-US" dirty="0" err="1"/>
              <a:t>SoH</a:t>
            </a:r>
            <a:r>
              <a:rPr lang="en-US" dirty="0"/>
              <a:t>) = 0 ]</a:t>
            </a:r>
          </a:p>
          <a:p>
            <a:pPr lvl="1"/>
            <a:r>
              <a:rPr lang="en-US" dirty="0"/>
              <a:t>Capacity fade of 20-30</a:t>
            </a:r>
            <a:r>
              <a:rPr lang="en-US" sz="800" dirty="0"/>
              <a:t> </a:t>
            </a:r>
            <a:r>
              <a:rPr lang="en-US" dirty="0"/>
              <a:t>% </a:t>
            </a:r>
            <a:r>
              <a:rPr lang="en-US" i="1" dirty="0"/>
              <a:t>C</a:t>
            </a:r>
            <a:r>
              <a:rPr lang="en-US" baseline="-25000" dirty="0"/>
              <a:t>N</a:t>
            </a:r>
          </a:p>
          <a:p>
            <a:pPr lvl="1"/>
            <a:r>
              <a:rPr lang="en-US" dirty="0"/>
              <a:t>Doubling of internal resistances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endParaRPr lang="en-US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en-US" dirty="0"/>
              <a:t>3.2  Combination of usage-independent calendar aging and cycle aging</a:t>
            </a: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75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2414759"/>
            <a:ext cx="5169338" cy="163971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34964" y="2363959"/>
            <a:ext cx="1716190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pPr algn="r"/>
            <a:r>
              <a:rPr lang="en-US" sz="2400" b="1" dirty="0">
                <a:latin typeface="Nunito SemiBold" panose="00000700000000000000" pitchFamily="2" charset="0"/>
              </a:rPr>
              <a:t>Calendar  Aging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22354" y="3392011"/>
            <a:ext cx="1828800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pPr algn="r"/>
            <a:r>
              <a:rPr lang="en-US" sz="2400" b="1" dirty="0">
                <a:latin typeface="Nunito SemiBold" panose="00000700000000000000" pitchFamily="2" charset="0"/>
              </a:rPr>
              <a:t>Cycle </a:t>
            </a:r>
            <a:br>
              <a:rPr lang="en-US" sz="2400" b="1" dirty="0">
                <a:latin typeface="Nunito SemiBold" panose="00000700000000000000" pitchFamily="2" charset="0"/>
              </a:rPr>
            </a:br>
            <a:r>
              <a:rPr lang="en-US" sz="2400" b="1" dirty="0">
                <a:latin typeface="Nunito SemiBold" panose="00000700000000000000" pitchFamily="2" charset="0"/>
              </a:rPr>
              <a:t>Aging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518339" y="3049951"/>
            <a:ext cx="201136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en-US" sz="2400" b="1" dirty="0">
                <a:latin typeface="Nunito SemiBold" panose="00000700000000000000" pitchFamily="2" charset="0"/>
              </a:rPr>
              <a:t>Overall Aging</a:t>
            </a:r>
          </a:p>
        </p:txBody>
      </p:sp>
    </p:spTree>
    <p:extLst>
      <p:ext uri="{BB962C8B-B14F-4D97-AF65-F5344CB8AC3E}">
        <p14:creationId xmlns:p14="http://schemas.microsoft.com/office/powerpoint/2010/main" val="73361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>
            <a:extLst>
              <a:ext uri="{FF2B5EF4-FFF2-40B4-BE49-F238E27FC236}">
                <a16:creationId xmlns="" xmlns:a16="http://schemas.microsoft.com/office/drawing/2014/main" id="{1D763FE4-9998-4AF4-8E0D-9C023B122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0" y="1259999"/>
            <a:ext cx="5307716" cy="5040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Calendar aging examined by long-term storage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76</a:t>
            </a:fld>
            <a:endParaRPr lang="de-DE" dirty="0"/>
          </a:p>
        </p:txBody>
      </p:sp>
      <p:sp>
        <p:nvSpPr>
          <p:cNvPr id="19" name="Inhaltsplatzhalter 1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smtClean="0"/>
              <a:t>Effects of battery degradation</a:t>
            </a:r>
          </a:p>
          <a:p>
            <a:pPr lvl="1"/>
            <a:r>
              <a:rPr lang="en-US" dirty="0" smtClean="0"/>
              <a:t>Different cell types exhibit different aging characteristics</a:t>
            </a:r>
          </a:p>
          <a:p>
            <a:pPr lvl="1"/>
            <a:r>
              <a:rPr lang="en-US" dirty="0" smtClean="0"/>
              <a:t>No clear interdependency between capacity fade and </a:t>
            </a:r>
            <a:br>
              <a:rPr lang="en-US" dirty="0" smtClean="0"/>
            </a:br>
            <a:r>
              <a:rPr lang="en-US" dirty="0" smtClean="0"/>
              <a:t>resistance increase</a:t>
            </a:r>
          </a:p>
          <a:p>
            <a:r>
              <a:rPr lang="en-US" sz="1800" dirty="0" smtClean="0"/>
              <a:t>Storage experiments reveal side reactions at the contact surfaces between electrodes and electrolyte</a:t>
            </a:r>
          </a:p>
          <a:p>
            <a:pPr lvl="1"/>
            <a:r>
              <a:rPr lang="en-US" dirty="0" smtClean="0"/>
              <a:t>Mainly electrolyte decomposition and SEI growth at the anode</a:t>
            </a:r>
          </a:p>
          <a:p>
            <a:pPr lvl="1"/>
            <a:r>
              <a:rPr lang="en-US" dirty="0" smtClean="0"/>
              <a:t>Capacity fade owing to a loss of cyclable lithium</a:t>
            </a:r>
          </a:p>
          <a:p>
            <a:pPr lvl="1"/>
            <a:r>
              <a:rPr lang="en-US" sz="1600" dirty="0" smtClean="0"/>
              <a:t>Slight increase in high-frequency resistances (R</a:t>
            </a:r>
            <a:r>
              <a:rPr lang="en-US" sz="1600" baseline="-25000" dirty="0" smtClean="0"/>
              <a:t>ac,1kHz</a:t>
            </a:r>
            <a:r>
              <a:rPr lang="en-US" sz="1600" dirty="0" smtClean="0"/>
              <a:t>) resulting from a</a:t>
            </a:r>
            <a:r>
              <a:rPr lang="en-US" dirty="0" smtClean="0"/>
              <a:t> reduced electrolyte conductivity</a:t>
            </a:r>
          </a:p>
          <a:p>
            <a:pPr lvl="1"/>
            <a:r>
              <a:rPr lang="en-US" sz="1600" dirty="0" smtClean="0"/>
              <a:t>Changes at the </a:t>
            </a:r>
            <a:r>
              <a:rPr lang="en-US" dirty="0" smtClean="0"/>
              <a:t>surfaces of the cathode active material particles leads to higher low-frequency resistances </a:t>
            </a:r>
            <a:r>
              <a:rPr lang="en-US" sz="1800" dirty="0" smtClean="0"/>
              <a:t>(R</a:t>
            </a:r>
            <a:r>
              <a:rPr lang="en-US" sz="1800" baseline="-25000" dirty="0" smtClean="0"/>
              <a:t>dc,10s</a:t>
            </a:r>
            <a:r>
              <a:rPr lang="en-US" sz="1800" dirty="0" smtClean="0"/>
              <a:t>)</a:t>
            </a:r>
          </a:p>
          <a:p>
            <a:endParaRPr lang="en-US" sz="1800" dirty="0"/>
          </a:p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en-US" dirty="0"/>
              <a:t>3.3	Performance loss owing to capacity fade and resistance increase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7963" b="403"/>
          <a:stretch/>
        </p:blipFill>
        <p:spPr>
          <a:xfrm>
            <a:off x="367037" y="1572404"/>
            <a:ext cx="2758741" cy="4284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3" t="-1" r="1610" b="403"/>
          <a:stretch/>
        </p:blipFill>
        <p:spPr>
          <a:xfrm>
            <a:off x="3186437" y="1572404"/>
            <a:ext cx="2758741" cy="42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3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nhaltsplatzhalter 2"/>
          <p:cNvSpPr>
            <a:spLocks noGrp="1"/>
          </p:cNvSpPr>
          <p:nvPr>
            <p:ph idx="1"/>
          </p:nvPr>
        </p:nvSpPr>
        <p:spPr>
          <a:xfrm>
            <a:off x="336000" y="1259999"/>
            <a:ext cx="5307716" cy="5040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Cycling of a high-power cell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dirty="0"/>
              <a:t>Cycling of a high-energy cell</a:t>
            </a:r>
            <a:r>
              <a:rPr lang="en-US" sz="1600" dirty="0"/>
              <a:t/>
            </a:r>
            <a:br>
              <a:rPr lang="en-US" sz="1600" dirty="0"/>
            </a:b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5" name="Inhaltsplatzhalter 4"/>
          <p:cNvSpPr>
            <a:spLocks noGrp="1"/>
          </p:cNvSpPr>
          <p:nvPr>
            <p:ph idx="13"/>
          </p:nvPr>
        </p:nvSpPr>
        <p:spPr>
          <a:xfrm>
            <a:off x="5994400" y="1259999"/>
            <a:ext cx="5861600" cy="5040000"/>
          </a:xfrm>
        </p:spPr>
        <p:txBody>
          <a:bodyPr/>
          <a:lstStyle/>
          <a:p>
            <a:r>
              <a:rPr lang="en-US" sz="1800" dirty="0" smtClean="0"/>
              <a:t>Effects of battery degradation</a:t>
            </a:r>
          </a:p>
          <a:p>
            <a:pPr lvl="1"/>
            <a:r>
              <a:rPr lang="en-US" sz="1600" dirty="0" smtClean="0"/>
              <a:t>Different cell types exhibit different aging characteristics</a:t>
            </a:r>
          </a:p>
          <a:p>
            <a:pPr lvl="1"/>
            <a:r>
              <a:rPr lang="en-US" dirty="0" smtClean="0"/>
              <a:t>Increasing resistances generate higher heat losses</a:t>
            </a:r>
            <a:endParaRPr lang="en-US" sz="1600" dirty="0" smtClean="0"/>
          </a:p>
          <a:p>
            <a:pPr lvl="1"/>
            <a:r>
              <a:rPr lang="en-US" sz="1600" dirty="0" smtClean="0"/>
              <a:t>No clear interdependency between capacity fade and </a:t>
            </a:r>
            <a:br>
              <a:rPr lang="en-US" sz="1600" dirty="0" smtClean="0"/>
            </a:br>
            <a:r>
              <a:rPr lang="en-US" sz="1600" dirty="0" smtClean="0"/>
              <a:t>resistance increase</a:t>
            </a:r>
          </a:p>
          <a:p>
            <a:pPr lvl="1"/>
            <a:r>
              <a:rPr lang="en-US" dirty="0" smtClean="0"/>
              <a:t>Detection of root causes require specific test procedures and experience</a:t>
            </a:r>
            <a:endParaRPr lang="en-US" sz="1600" dirty="0" smtClean="0"/>
          </a:p>
          <a:p>
            <a:r>
              <a:rPr lang="en-US" dirty="0" smtClean="0"/>
              <a:t>Application-dependence of end of life criteria</a:t>
            </a:r>
            <a:endParaRPr lang="en-US" sz="1800" dirty="0" smtClean="0"/>
          </a:p>
          <a:p>
            <a:pPr lvl="1"/>
            <a:r>
              <a:rPr lang="en-US" sz="1600" dirty="0" smtClean="0"/>
              <a:t>High-energy applications</a:t>
            </a:r>
            <a:r>
              <a:rPr lang="en-US" dirty="0" smtClean="0"/>
              <a:t>,</a:t>
            </a:r>
            <a:r>
              <a:rPr lang="en-US" sz="1600" dirty="0" smtClean="0"/>
              <a:t> e.g. </a:t>
            </a:r>
            <a:r>
              <a:rPr lang="en-US" dirty="0" smtClean="0"/>
              <a:t>notebooks, electric vehicles: capacity most important criterion</a:t>
            </a:r>
            <a:endParaRPr lang="en-US" sz="1600" dirty="0" smtClean="0"/>
          </a:p>
          <a:p>
            <a:pPr lvl="1"/>
            <a:r>
              <a:rPr lang="en-US" sz="1600" dirty="0" smtClean="0"/>
              <a:t>High-power applications, e.g. electric tools, planes:</a:t>
            </a:r>
            <a:br>
              <a:rPr lang="en-US" sz="1600" dirty="0" smtClean="0"/>
            </a:br>
            <a:r>
              <a:rPr lang="en-US" sz="1600" dirty="0" smtClean="0"/>
              <a:t>power capability more important </a:t>
            </a:r>
            <a:br>
              <a:rPr lang="en-US" sz="1600" dirty="0" smtClean="0"/>
            </a:br>
            <a:r>
              <a:rPr lang="en-US" sz="1600" dirty="0" smtClean="0"/>
              <a:t>-&gt; resistance rise becomes most important criterion</a:t>
            </a:r>
          </a:p>
          <a:p>
            <a:pPr lvl="1"/>
            <a:endParaRPr lang="de-DE" sz="1000" dirty="0"/>
          </a:p>
          <a:p>
            <a:r>
              <a:rPr lang="en-US" dirty="0"/>
              <a:t>Preferred cell types</a:t>
            </a:r>
          </a:p>
          <a:p>
            <a:pPr lvl="1"/>
            <a:r>
              <a:rPr lang="en-US" dirty="0"/>
              <a:t>High-energy applications: </a:t>
            </a:r>
            <a:r>
              <a:rPr lang="en-US" dirty="0" smtClean="0"/>
              <a:t>	NMC</a:t>
            </a:r>
            <a:r>
              <a:rPr lang="en-US" dirty="0"/>
              <a:t>, NCA cells</a:t>
            </a:r>
          </a:p>
          <a:p>
            <a:pPr lvl="1"/>
            <a:r>
              <a:rPr lang="en-US" dirty="0"/>
              <a:t>High-power applications: </a:t>
            </a:r>
            <a:r>
              <a:rPr lang="en-US" dirty="0" smtClean="0"/>
              <a:t>		LFP</a:t>
            </a:r>
            <a:r>
              <a:rPr lang="en-US" dirty="0"/>
              <a:t>, LMO cells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7038" y="0"/>
            <a:ext cx="11520000" cy="1080000"/>
          </a:xfrm>
        </p:spPr>
        <p:txBody>
          <a:bodyPr/>
          <a:lstStyle/>
          <a:p>
            <a:pPr indent="0"/>
            <a:r>
              <a:rPr lang="en-US" dirty="0"/>
              <a:t>3.3	Performance loss owing to capacity fade and resistance increase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77</a:t>
            </a:fld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19" y="4147312"/>
            <a:ext cx="4921312" cy="2219569"/>
          </a:xfrm>
          <a:prstGeom prst="rect">
            <a:avLst/>
          </a:prstGeom>
        </p:spPr>
      </p:pic>
      <p:sp>
        <p:nvSpPr>
          <p:cNvPr id="13" name="Pfeil nach rechts 12"/>
          <p:cNvSpPr/>
          <p:nvPr/>
        </p:nvSpPr>
        <p:spPr>
          <a:xfrm rot="10800000">
            <a:off x="3403125" y="5627736"/>
            <a:ext cx="1507670" cy="82782"/>
          </a:xfrm>
          <a:prstGeom prst="rightArrow">
            <a:avLst>
              <a:gd name="adj1" fmla="val 46435"/>
              <a:gd name="adj2" fmla="val 5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 nach rechts 14"/>
          <p:cNvSpPr/>
          <p:nvPr/>
        </p:nvSpPr>
        <p:spPr>
          <a:xfrm rot="5400000">
            <a:off x="1529880" y="4756006"/>
            <a:ext cx="639457" cy="82782"/>
          </a:xfrm>
          <a:prstGeom prst="rightArrow">
            <a:avLst>
              <a:gd name="adj1" fmla="val 46435"/>
              <a:gd name="adj2" fmla="val 5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9" name="Gruppieren 18"/>
          <p:cNvGrpSpPr/>
          <p:nvPr/>
        </p:nvGrpSpPr>
        <p:grpSpPr>
          <a:xfrm>
            <a:off x="550119" y="1617343"/>
            <a:ext cx="4921312" cy="2211707"/>
            <a:chOff x="414523" y="1355249"/>
            <a:chExt cx="4921312" cy="2211707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523" y="1355249"/>
              <a:ext cx="4921312" cy="2211707"/>
            </a:xfrm>
            <a:prstGeom prst="rect">
              <a:avLst/>
            </a:prstGeom>
          </p:spPr>
        </p:pic>
        <p:sp>
          <p:nvSpPr>
            <p:cNvPr id="14" name="Pfeil nach rechts 13"/>
            <p:cNvSpPr/>
            <p:nvPr/>
          </p:nvSpPr>
          <p:spPr>
            <a:xfrm rot="10800000">
              <a:off x="3538040" y="2782940"/>
              <a:ext cx="1393529" cy="82782"/>
            </a:xfrm>
            <a:prstGeom prst="rightArrow">
              <a:avLst>
                <a:gd name="adj1" fmla="val 46435"/>
                <a:gd name="adj2" fmla="val 50000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2559373" y="2733306"/>
              <a:ext cx="94096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/>
                <a:t>Capacity fade</a:t>
              </a:r>
              <a:endParaRPr lang="en-US" sz="1200" dirty="0"/>
            </a:p>
          </p:txBody>
        </p:sp>
      </p:grpSp>
      <p:sp>
        <p:nvSpPr>
          <p:cNvPr id="17" name="Textfeld 16"/>
          <p:cNvSpPr txBox="1"/>
          <p:nvPr/>
        </p:nvSpPr>
        <p:spPr>
          <a:xfrm>
            <a:off x="2343691" y="5576794"/>
            <a:ext cx="940963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200" dirty="0" smtClean="0"/>
              <a:t>Capacity fade</a:t>
            </a:r>
            <a:endParaRPr lang="en-US" sz="1200" dirty="0"/>
          </a:p>
        </p:txBody>
      </p:sp>
      <p:sp>
        <p:nvSpPr>
          <p:cNvPr id="18" name="Textfeld 17"/>
          <p:cNvSpPr txBox="1"/>
          <p:nvPr/>
        </p:nvSpPr>
        <p:spPr>
          <a:xfrm>
            <a:off x="1171837" y="5185982"/>
            <a:ext cx="1359347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dirty="0" smtClean="0"/>
              <a:t>Resistance increase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9143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idx="15"/>
          </p:nvPr>
        </p:nvSpPr>
        <p:spPr>
          <a:xfrm>
            <a:off x="336000" y="1257300"/>
            <a:ext cx="11518800" cy="4940300"/>
          </a:xfrm>
        </p:spPr>
        <p:txBody>
          <a:bodyPr anchor="t"/>
          <a:lstStyle/>
          <a:p>
            <a:r>
              <a:rPr lang="en-US" sz="1800" dirty="0" smtClean="0"/>
              <a:t>Exemplary results of an experimental battery aging study</a:t>
            </a:r>
          </a:p>
          <a:p>
            <a:endParaRPr lang="en-US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 smtClean="0"/>
              <a:t>Capacity fade typically caused by loss of cyclable lithium owing to anodic side reactions (SEI growth)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 smtClean="0"/>
              <a:t>Increasing high-frequency resistance generally caused by reduced electrolyte conductivity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 smtClean="0"/>
              <a:t>Increasing low-frequency resistance typically caused by cathode material degradation</a:t>
            </a:r>
            <a:endParaRPr lang="en-US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3.3	Performance loss owing to capacity fade and resistance increase</a:t>
            </a:r>
          </a:p>
        </p:txBody>
      </p:sp>
      <p:sp>
        <p:nvSpPr>
          <p:cNvPr id="24" name="Foliennummernplatzhalter 2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78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4" r="17959"/>
          <a:stretch/>
        </p:blipFill>
        <p:spPr>
          <a:xfrm>
            <a:off x="5565303" y="1602286"/>
            <a:ext cx="3803312" cy="360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7013"/>
          <a:stretch/>
        </p:blipFill>
        <p:spPr>
          <a:xfrm>
            <a:off x="336003" y="1602287"/>
            <a:ext cx="4125863" cy="3600000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4330713" y="2383372"/>
            <a:ext cx="746999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/>
                </a:solidFill>
              </a:rPr>
              <a:t>Storage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328142" y="3380177"/>
            <a:ext cx="695704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/>
                </a:solidFill>
              </a:rPr>
              <a:t>Cycling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9272205" y="3819539"/>
            <a:ext cx="2598468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/>
                </a:solidFill>
              </a:rPr>
              <a:t>High-Frequency Resistance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9267683" y="3196477"/>
            <a:ext cx="2553584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/>
                </a:solidFill>
              </a:rPr>
              <a:t>Low-Frequency Resistance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idx="18"/>
          </p:nvPr>
        </p:nvSpPr>
        <p:spPr>
          <a:xfrm>
            <a:off x="1270000" y="1724374"/>
            <a:ext cx="1727200" cy="365600"/>
          </a:xfrm>
        </p:spPr>
        <p:txBody>
          <a:bodyPr/>
          <a:lstStyle/>
          <a:p>
            <a:pPr algn="ctr"/>
            <a:r>
              <a:rPr lang="en-US" sz="1600" b="1" dirty="0" smtClean="0"/>
              <a:t>Capacity Fade</a:t>
            </a:r>
            <a:endParaRPr lang="en-US" sz="1600" b="1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7"/>
          </p:nvPr>
        </p:nvSpPr>
        <p:spPr>
          <a:xfrm>
            <a:off x="6570075" y="1724374"/>
            <a:ext cx="2967625" cy="368300"/>
          </a:xfrm>
        </p:spPr>
        <p:txBody>
          <a:bodyPr/>
          <a:lstStyle/>
          <a:p>
            <a:r>
              <a:rPr lang="en-US" sz="1600" b="1" dirty="0" smtClean="0"/>
              <a:t>Increasing Cell Resistances</a:t>
            </a:r>
            <a:endParaRPr lang="en-US" sz="1400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8508097" y="3473979"/>
            <a:ext cx="1161838" cy="238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DoD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21%</a:t>
            </a:r>
          </a:p>
        </p:txBody>
      </p:sp>
      <p:sp>
        <p:nvSpPr>
          <p:cNvPr id="20" name="Textfeld 19"/>
          <p:cNvSpPr txBox="1"/>
          <p:nvPr/>
        </p:nvSpPr>
        <p:spPr>
          <a:xfrm rot="547152">
            <a:off x="3488112" y="2855540"/>
            <a:ext cx="1161838" cy="238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DoD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21%</a:t>
            </a:r>
          </a:p>
        </p:txBody>
      </p:sp>
      <p:sp>
        <p:nvSpPr>
          <p:cNvPr id="21" name="Textfeld 20"/>
          <p:cNvSpPr txBox="1"/>
          <p:nvPr/>
        </p:nvSpPr>
        <p:spPr>
          <a:xfrm rot="1448495">
            <a:off x="3124176" y="4046746"/>
            <a:ext cx="1161838" cy="245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DoD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63%</a:t>
            </a:r>
          </a:p>
        </p:txBody>
      </p:sp>
      <p:sp>
        <p:nvSpPr>
          <p:cNvPr id="23" name="Textfeld 22"/>
          <p:cNvSpPr txBox="1"/>
          <p:nvPr/>
        </p:nvSpPr>
        <p:spPr>
          <a:xfrm rot="19788707">
            <a:off x="8318553" y="2222044"/>
            <a:ext cx="1161838" cy="245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DoD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63%</a:t>
            </a:r>
          </a:p>
        </p:txBody>
      </p:sp>
    </p:spTree>
    <p:extLst>
      <p:ext uri="{BB962C8B-B14F-4D97-AF65-F5344CB8AC3E}">
        <p14:creationId xmlns:p14="http://schemas.microsoft.com/office/powerpoint/2010/main" val="295002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nhaltsplatzhalter 2"/>
          <p:cNvSpPr>
            <a:spLocks noGrp="1"/>
          </p:cNvSpPr>
          <p:nvPr>
            <p:ph idx="1"/>
          </p:nvPr>
        </p:nvSpPr>
        <p:spPr>
          <a:xfrm>
            <a:off x="336000" y="1259999"/>
            <a:ext cx="5307716" cy="5040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Impact of temperature on calendar aging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dirty="0" smtClean="0"/>
              <a:t>Impact </a:t>
            </a:r>
            <a:r>
              <a:rPr lang="en-US" dirty="0"/>
              <a:t>of temperature on </a:t>
            </a:r>
            <a:r>
              <a:rPr lang="en-US" dirty="0" smtClean="0"/>
              <a:t>cycling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5" name="Inhaltsplatzhalter 4"/>
          <p:cNvSpPr>
            <a:spLocks noGrp="1"/>
          </p:cNvSpPr>
          <p:nvPr>
            <p:ph idx="13"/>
          </p:nvPr>
        </p:nvSpPr>
        <p:spPr>
          <a:xfrm>
            <a:off x="5499100" y="1259999"/>
            <a:ext cx="6356900" cy="5040000"/>
          </a:xfrm>
        </p:spPr>
        <p:txBody>
          <a:bodyPr/>
          <a:lstStyle/>
          <a:p>
            <a:r>
              <a:rPr lang="en-US" sz="1800" dirty="0" smtClean="0"/>
              <a:t>Calendar aging </a:t>
            </a:r>
          </a:p>
          <a:p>
            <a:pPr lvl="1"/>
            <a:r>
              <a:rPr lang="en-US" dirty="0" smtClean="0"/>
              <a:t>Accelerated aging with higher temperatures</a:t>
            </a:r>
          </a:p>
          <a:p>
            <a:pPr lvl="1"/>
            <a:r>
              <a:rPr lang="en-US" dirty="0" smtClean="0"/>
              <a:t>Side reactions between electrodes and electrolyte aggravate </a:t>
            </a:r>
          </a:p>
          <a:p>
            <a:pPr lvl="1"/>
            <a:r>
              <a:rPr lang="en-US" dirty="0" smtClean="0"/>
              <a:t>During storage, battery temperatures should be kept low</a:t>
            </a:r>
            <a:endParaRPr lang="en-US" sz="1600" dirty="0"/>
          </a:p>
          <a:p>
            <a:pPr lvl="1"/>
            <a:endParaRPr lang="en-US" sz="1600" dirty="0" smtClean="0"/>
          </a:p>
          <a:p>
            <a:r>
              <a:rPr lang="en-US" sz="1800" dirty="0" smtClean="0"/>
              <a:t>Cycle aging</a:t>
            </a:r>
          </a:p>
          <a:p>
            <a:pPr lvl="1"/>
            <a:r>
              <a:rPr lang="en-US" sz="1600" dirty="0" smtClean="0"/>
              <a:t>Degradation aggravates also with lower temperatures</a:t>
            </a:r>
          </a:p>
          <a:p>
            <a:pPr lvl="1"/>
            <a:r>
              <a:rPr lang="en-US" sz="1600" dirty="0" smtClean="0"/>
              <a:t>Risk of lithium plating whe</a:t>
            </a:r>
            <a:r>
              <a:rPr lang="en-US" dirty="0" smtClean="0"/>
              <a:t>n charging at low temperatures</a:t>
            </a:r>
          </a:p>
          <a:p>
            <a:pPr lvl="1"/>
            <a:r>
              <a:rPr lang="en-US" sz="1600" dirty="0" smtClean="0"/>
              <a:t>Also discharging with high currents at low temperatures stresses lithium-ion cells </a:t>
            </a:r>
          </a:p>
          <a:p>
            <a:pPr lvl="1"/>
            <a:r>
              <a:rPr lang="en-US" sz="1600" dirty="0" smtClean="0"/>
              <a:t>Ideal operating temperatures lie around 20-40°C</a:t>
            </a:r>
          </a:p>
          <a:p>
            <a:pPr lvl="1"/>
            <a:r>
              <a:rPr lang="en-US" sz="1600" dirty="0" smtClean="0"/>
              <a:t>Higher temperatures (up to 60°C) can also be tolerated when they occur only for a short period of time</a:t>
            </a:r>
          </a:p>
          <a:p>
            <a:pPr lvl="1"/>
            <a:endParaRPr lang="en-US" sz="1600" dirty="0" smtClean="0"/>
          </a:p>
          <a:p>
            <a:endParaRPr lang="en-US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7038" y="0"/>
            <a:ext cx="11520000" cy="1080000"/>
          </a:xfrm>
        </p:spPr>
        <p:txBody>
          <a:bodyPr/>
          <a:lstStyle/>
          <a:p>
            <a:pPr indent="0"/>
            <a:r>
              <a:rPr lang="en-US" dirty="0"/>
              <a:t>3.4	Impact of temperature and current rate on degradation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79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4" y="4150841"/>
            <a:ext cx="3619501" cy="2270524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974485" y="6083683"/>
            <a:ext cx="606386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de-DE" sz="1200" dirty="0" smtClean="0">
                <a:solidFill>
                  <a:schemeClr val="tx2"/>
                </a:solidFill>
              </a:rPr>
              <a:t>[PRO]</a:t>
            </a:r>
            <a:endParaRPr lang="de-DE" sz="1200" dirty="0">
              <a:solidFill>
                <a:schemeClr val="tx2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9" r="3795" b="50169"/>
          <a:stretch/>
        </p:blipFill>
        <p:spPr>
          <a:xfrm>
            <a:off x="500301" y="1673283"/>
            <a:ext cx="3982797" cy="206427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980527" y="2705420"/>
            <a:ext cx="371229" cy="579005"/>
          </a:xfrm>
          <a:prstGeom prst="rect">
            <a:avLst/>
          </a:prstGeom>
          <a:solidFill>
            <a:schemeClr val="bg1"/>
          </a:solidFill>
        </p:spPr>
        <p:txBody>
          <a:bodyPr wrap="square" lIns="2880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100" b="1" dirty="0" smtClean="0">
                <a:solidFill>
                  <a:srgbClr val="0000FF"/>
                </a:solidFill>
                <a:latin typeface="+mn-lt"/>
              </a:rPr>
              <a:t>10°C</a:t>
            </a:r>
          </a:p>
          <a:p>
            <a:pPr>
              <a:lnSpc>
                <a:spcPct val="114000"/>
              </a:lnSpc>
            </a:pPr>
            <a:r>
              <a:rPr lang="de-DE" sz="1100" b="1" dirty="0" smtClean="0">
                <a:solidFill>
                  <a:srgbClr val="00B050"/>
                </a:solidFill>
                <a:latin typeface="+mn-lt"/>
              </a:rPr>
              <a:t>25°C</a:t>
            </a:r>
          </a:p>
          <a:p>
            <a:pPr>
              <a:lnSpc>
                <a:spcPct val="114000"/>
              </a:lnSpc>
            </a:pPr>
            <a:r>
              <a:rPr lang="de-DE" sz="1100" b="1" dirty="0" smtClean="0">
                <a:solidFill>
                  <a:srgbClr val="FF0000"/>
                </a:solidFill>
                <a:latin typeface="+mn-lt"/>
              </a:rPr>
              <a:t>40°C</a:t>
            </a:r>
          </a:p>
        </p:txBody>
      </p:sp>
    </p:spTree>
    <p:extLst>
      <p:ext uri="{BB962C8B-B14F-4D97-AF65-F5344CB8AC3E}">
        <p14:creationId xmlns:p14="http://schemas.microsoft.com/office/powerpoint/2010/main" val="189293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4" y="3092188"/>
            <a:ext cx="5710310" cy="2748087"/>
          </a:xfrm>
          <a:prstGeom prst="rect">
            <a:avLst/>
          </a:prstGeom>
        </p:spPr>
      </p:pic>
      <p:sp>
        <p:nvSpPr>
          <p:cNvPr id="9" name="Inhaltsplatzhalter 8"/>
          <p:cNvSpPr>
            <a:spLocks noGrp="1"/>
          </p:cNvSpPr>
          <p:nvPr>
            <p:ph idx="13"/>
          </p:nvPr>
        </p:nvSpPr>
        <p:spPr>
          <a:xfrm>
            <a:off x="6276000" y="1259999"/>
            <a:ext cx="5687400" cy="5040000"/>
          </a:xfrm>
        </p:spPr>
        <p:txBody>
          <a:bodyPr/>
          <a:lstStyle/>
          <a:p>
            <a:r>
              <a:rPr lang="en-US" sz="1800" dirty="0"/>
              <a:t>Negative electrode (anode)</a:t>
            </a:r>
          </a:p>
          <a:p>
            <a:pPr lvl="1"/>
            <a:r>
              <a:rPr lang="en-US" dirty="0"/>
              <a:t>P</a:t>
            </a:r>
            <a:r>
              <a:rPr lang="en-US" sz="1600" dirty="0"/>
              <a:t>orous active material, mostly graphite</a:t>
            </a:r>
          </a:p>
          <a:p>
            <a:r>
              <a:rPr lang="en-US" sz="1800" dirty="0"/>
              <a:t>Positive electrode (cathode)</a:t>
            </a:r>
          </a:p>
          <a:p>
            <a:pPr lvl="1"/>
            <a:r>
              <a:rPr lang="en-US" dirty="0"/>
              <a:t>Porous active material, lithium metal oxide, e.g. LiCo</a:t>
            </a:r>
            <a:r>
              <a:rPr lang="en-US" sz="1600" dirty="0"/>
              <a:t>O</a:t>
            </a:r>
            <a:r>
              <a:rPr lang="en-US" sz="1600" baseline="-25000" dirty="0"/>
              <a:t>2</a:t>
            </a:r>
            <a:endParaRPr lang="en-US" sz="1600" dirty="0"/>
          </a:p>
          <a:p>
            <a:r>
              <a:rPr lang="en-US" sz="1800" dirty="0"/>
              <a:t>Electrolyte</a:t>
            </a:r>
          </a:p>
          <a:p>
            <a:pPr lvl="1"/>
            <a:r>
              <a:rPr lang="en-US" sz="1600" dirty="0"/>
              <a:t>Organic solvents with dissolved lithium ions</a:t>
            </a:r>
          </a:p>
          <a:p>
            <a:pPr lvl="1"/>
            <a:r>
              <a:rPr lang="en-US" sz="1600" dirty="0"/>
              <a:t>Typical </a:t>
            </a:r>
            <a:r>
              <a:rPr lang="en-US" sz="1600" dirty="0" smtClean="0"/>
              <a:t>solvents</a:t>
            </a:r>
            <a:r>
              <a:rPr lang="en-US" sz="1600" dirty="0"/>
              <a:t>: cyclic and linear carbonates</a:t>
            </a:r>
          </a:p>
          <a:p>
            <a:pPr lvl="1"/>
            <a:r>
              <a:rPr lang="en-US" sz="1600" dirty="0"/>
              <a:t>Conducting salt: usually LiPF</a:t>
            </a:r>
            <a:r>
              <a:rPr lang="en-US" sz="1600" baseline="-25000" dirty="0"/>
              <a:t>6</a:t>
            </a:r>
          </a:p>
          <a:p>
            <a:r>
              <a:rPr lang="en-US" sz="1800" dirty="0"/>
              <a:t>Current collectors</a:t>
            </a:r>
          </a:p>
          <a:p>
            <a:pPr lvl="1"/>
            <a:r>
              <a:rPr lang="en-US" sz="1600" dirty="0"/>
              <a:t>Anode: copper foil</a:t>
            </a:r>
          </a:p>
          <a:p>
            <a:pPr lvl="1"/>
            <a:r>
              <a:rPr lang="en-US" sz="1600" dirty="0"/>
              <a:t>Cathode: aluminum foil</a:t>
            </a:r>
          </a:p>
          <a:p>
            <a:r>
              <a:rPr lang="en-US" sz="1800" dirty="0"/>
              <a:t>Separator</a:t>
            </a:r>
          </a:p>
          <a:p>
            <a:pPr lvl="1"/>
            <a:r>
              <a:rPr lang="en-US" sz="1600" dirty="0"/>
              <a:t>Porous polymer foil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1.2 	Components and working principle of a lithium-ion battery cell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6000" y="1259999"/>
            <a:ext cx="5940000" cy="50400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Cell components: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1769866" y="1723126"/>
            <a:ext cx="2922714" cy="1122251"/>
            <a:chOff x="2473250" y="1842013"/>
            <a:chExt cx="1118072" cy="631562"/>
          </a:xfrm>
        </p:grpSpPr>
        <p:sp>
          <p:nvSpPr>
            <p:cNvPr id="12" name="Rechteck 11"/>
            <p:cNvSpPr/>
            <p:nvPr/>
          </p:nvSpPr>
          <p:spPr>
            <a:xfrm>
              <a:off x="2473250" y="1843758"/>
              <a:ext cx="80963" cy="62416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/>
            <p:cNvSpPr/>
            <p:nvPr/>
          </p:nvSpPr>
          <p:spPr>
            <a:xfrm>
              <a:off x="2910521" y="1842013"/>
              <a:ext cx="80963" cy="62416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3510359" y="1849413"/>
              <a:ext cx="80963" cy="62416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hteck 14"/>
            <p:cNvSpPr/>
            <p:nvPr/>
          </p:nvSpPr>
          <p:spPr>
            <a:xfrm>
              <a:off x="2557511" y="1886151"/>
              <a:ext cx="349635" cy="568715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/>
            <p:cNvSpPr/>
            <p:nvPr/>
          </p:nvSpPr>
          <p:spPr>
            <a:xfrm>
              <a:off x="2998627" y="1891805"/>
              <a:ext cx="503125" cy="557406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875069" y="1845179"/>
            <a:ext cx="8947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Current </a:t>
            </a:r>
          </a:p>
          <a:p>
            <a:pPr algn="r"/>
            <a:r>
              <a:rPr lang="en-US" sz="1400" dirty="0"/>
              <a:t>Collector</a:t>
            </a:r>
          </a:p>
          <a:p>
            <a:pPr algn="r"/>
            <a:r>
              <a:rPr lang="en-US" sz="1400" dirty="0"/>
              <a:t>Anode</a:t>
            </a:r>
            <a:endParaRPr lang="en-US" sz="1400" b="1" dirty="0"/>
          </a:p>
        </p:txBody>
      </p:sp>
      <p:sp>
        <p:nvSpPr>
          <p:cNvPr id="17" name="Textfeld 16"/>
          <p:cNvSpPr txBox="1"/>
          <p:nvPr/>
        </p:nvSpPr>
        <p:spPr>
          <a:xfrm>
            <a:off x="4697856" y="1845179"/>
            <a:ext cx="8947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Current</a:t>
            </a:r>
          </a:p>
          <a:p>
            <a:r>
              <a:rPr lang="en-US" sz="1400" dirty="0"/>
              <a:t>Collector</a:t>
            </a:r>
          </a:p>
          <a:p>
            <a:r>
              <a:rPr lang="en-US" sz="1400" dirty="0"/>
              <a:t>Cathode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2642908" y="2830138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Separator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1916193" y="2836209"/>
            <a:ext cx="715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Anode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3674166" y="2819519"/>
            <a:ext cx="862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Cathode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4429503" y="2093011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/>
              <a:t>+</a:t>
            </a:r>
            <a:endParaRPr lang="de-DE" sz="1200" b="1" dirty="0"/>
          </a:p>
        </p:txBody>
      </p:sp>
      <p:sp>
        <p:nvSpPr>
          <p:cNvPr id="22" name="Textfeld 21"/>
          <p:cNvSpPr txBox="1"/>
          <p:nvPr/>
        </p:nvSpPr>
        <p:spPr>
          <a:xfrm>
            <a:off x="1106607" y="514404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/>
              <a:t>–</a:t>
            </a:r>
            <a:endParaRPr lang="de-DE" sz="1200" b="1" dirty="0"/>
          </a:p>
        </p:txBody>
      </p:sp>
      <p:sp>
        <p:nvSpPr>
          <p:cNvPr id="23" name="Textfeld 22"/>
          <p:cNvSpPr txBox="1"/>
          <p:nvPr/>
        </p:nvSpPr>
        <p:spPr>
          <a:xfrm>
            <a:off x="2858502" y="5154095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/>
              <a:t>+</a:t>
            </a:r>
            <a:endParaRPr lang="de-DE" sz="1200" b="1" dirty="0"/>
          </a:p>
        </p:txBody>
      </p:sp>
      <p:sp>
        <p:nvSpPr>
          <p:cNvPr id="24" name="Textfeld 23"/>
          <p:cNvSpPr txBox="1"/>
          <p:nvPr/>
        </p:nvSpPr>
        <p:spPr>
          <a:xfrm>
            <a:off x="1703363" y="210616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/>
              <a:t>–</a:t>
            </a:r>
            <a:endParaRPr lang="de-DE" sz="1200" b="1" dirty="0"/>
          </a:p>
        </p:txBody>
      </p:sp>
      <p:sp>
        <p:nvSpPr>
          <p:cNvPr id="25" name="Textfeld 24"/>
          <p:cNvSpPr txBox="1"/>
          <p:nvPr/>
        </p:nvSpPr>
        <p:spPr>
          <a:xfrm>
            <a:off x="2154195" y="6020276"/>
            <a:ext cx="1031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2"/>
                </a:solidFill>
              </a:rPr>
              <a:t>[</a:t>
            </a:r>
            <a:r>
              <a:rPr lang="de-DE" sz="1200" dirty="0">
                <a:solidFill>
                  <a:schemeClr val="bg2"/>
                </a:solidFill>
              </a:rPr>
              <a:t>VDE],[TAR]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427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nhaltsplatzhalter 2"/>
          <p:cNvSpPr>
            <a:spLocks noGrp="1"/>
          </p:cNvSpPr>
          <p:nvPr>
            <p:ph idx="1"/>
          </p:nvPr>
        </p:nvSpPr>
        <p:spPr>
          <a:xfrm>
            <a:off x="336000" y="1259999"/>
            <a:ext cx="5307716" cy="5040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Comparison of different current load profiles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Tesla Supercharging</a:t>
            </a:r>
            <a:endParaRPr lang="en-US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5" name="Inhaltsplatzhalter 4"/>
          <p:cNvSpPr>
            <a:spLocks noGrp="1"/>
          </p:cNvSpPr>
          <p:nvPr>
            <p:ph idx="13"/>
          </p:nvPr>
        </p:nvSpPr>
        <p:spPr>
          <a:xfrm>
            <a:off x="6276000" y="1259999"/>
            <a:ext cx="5738200" cy="5040000"/>
          </a:xfrm>
        </p:spPr>
        <p:txBody>
          <a:bodyPr/>
          <a:lstStyle/>
          <a:p>
            <a:r>
              <a:rPr lang="en-US" sz="1800" dirty="0" smtClean="0"/>
              <a:t>Lithium-ion batteries exhibit a certain low-pass behavior</a:t>
            </a:r>
          </a:p>
          <a:p>
            <a:pPr lvl="1"/>
            <a:r>
              <a:rPr lang="en-US" dirty="0"/>
              <a:t>Average </a:t>
            </a:r>
            <a:r>
              <a:rPr lang="en-US" dirty="0" smtClean="0"/>
              <a:t>load usually determines </a:t>
            </a:r>
            <a:r>
              <a:rPr lang="en-US" dirty="0"/>
              <a:t>degradation</a:t>
            </a:r>
          </a:p>
          <a:p>
            <a:pPr lvl="1"/>
            <a:r>
              <a:rPr lang="en-US" sz="1600" dirty="0" smtClean="0"/>
              <a:t>High current pulses (Hz … kHz domain) do not degrade battery life at moderate and warm temperatures</a:t>
            </a:r>
          </a:p>
          <a:p>
            <a:pPr lvl="1"/>
            <a:r>
              <a:rPr lang="en-US" sz="1600" dirty="0" smtClean="0"/>
              <a:t>At low temperatures (10°C and lower), the batteries become more susceptible to high current pulse loads</a:t>
            </a:r>
          </a:p>
          <a:p>
            <a:pPr lvl="1"/>
            <a:endParaRPr lang="en-US" dirty="0"/>
          </a:p>
          <a:p>
            <a:r>
              <a:rPr lang="en-US" dirty="0" smtClean="0"/>
              <a:t>Optimizing charging process</a:t>
            </a:r>
          </a:p>
          <a:p>
            <a:pPr lvl="1"/>
            <a:r>
              <a:rPr lang="en-US" sz="1600" dirty="0" smtClean="0"/>
              <a:t>Fast charging protocols try to maximize the charging current without accelerating degradation massively</a:t>
            </a:r>
          </a:p>
          <a:p>
            <a:pPr lvl="1"/>
            <a:r>
              <a:rPr lang="en-US" dirty="0" smtClean="0"/>
              <a:t>High charging currents are only applied at low </a:t>
            </a:r>
            <a:br>
              <a:rPr lang="en-US" dirty="0" smtClean="0"/>
            </a:br>
            <a:r>
              <a:rPr lang="en-US" dirty="0" smtClean="0"/>
              <a:t>states of charge</a:t>
            </a:r>
            <a:endParaRPr lang="en-US" sz="1600" dirty="0" smtClean="0"/>
          </a:p>
          <a:p>
            <a:pPr lvl="1"/>
            <a:r>
              <a:rPr lang="en-US" sz="1600" dirty="0" smtClean="0"/>
              <a:t>Continuous current reduction with increasing state of charge to reduce lithium plating</a:t>
            </a:r>
          </a:p>
          <a:p>
            <a:pPr lvl="1"/>
            <a:r>
              <a:rPr lang="en-US" dirty="0" smtClean="0"/>
              <a:t>However, the high charging currents in the beginning still increase degradation by a certain extent</a:t>
            </a:r>
            <a:endParaRPr lang="en-US" sz="1600" dirty="0"/>
          </a:p>
          <a:p>
            <a:pPr lvl="1"/>
            <a:endParaRPr lang="en-US" sz="1600" dirty="0" smtClean="0"/>
          </a:p>
          <a:p>
            <a:endParaRPr lang="en-US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7038" y="0"/>
            <a:ext cx="11520000" cy="1080000"/>
          </a:xfrm>
        </p:spPr>
        <p:txBody>
          <a:bodyPr/>
          <a:lstStyle/>
          <a:p>
            <a:pPr indent="0"/>
            <a:r>
              <a:rPr lang="en-US" dirty="0"/>
              <a:t>3.4	Impact of temperature and current rate on degradation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80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3" r="11003" b="5176"/>
          <a:stretch/>
        </p:blipFill>
        <p:spPr>
          <a:xfrm>
            <a:off x="412852" y="1651001"/>
            <a:ext cx="4451248" cy="233625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3" r="34357"/>
          <a:stretch/>
        </p:blipFill>
        <p:spPr>
          <a:xfrm>
            <a:off x="573691" y="4378254"/>
            <a:ext cx="4773009" cy="190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2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nhaltsplatzhalter 2"/>
          <p:cNvSpPr>
            <a:spLocks noGrp="1"/>
          </p:cNvSpPr>
          <p:nvPr>
            <p:ph idx="1"/>
          </p:nvPr>
        </p:nvSpPr>
        <p:spPr>
          <a:xfrm>
            <a:off x="336000" y="1259999"/>
            <a:ext cx="5307716" cy="5040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Golden rules for a long battery life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sz="1600" dirty="0"/>
              <a:t/>
            </a:r>
            <a:br>
              <a:rPr lang="en-US" sz="1600" dirty="0"/>
            </a:b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5" name="Inhaltsplatzhalter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sz="1800" dirty="0" smtClean="0"/>
              <a:t>Selection of correct cell type</a:t>
            </a:r>
          </a:p>
          <a:p>
            <a:pPr lvl="1"/>
            <a:r>
              <a:rPr lang="en-US" dirty="0" smtClean="0"/>
              <a:t>Select appropriate cell for specific application</a:t>
            </a:r>
          </a:p>
          <a:p>
            <a:pPr lvl="1"/>
            <a:r>
              <a:rPr lang="en-US" dirty="0" smtClean="0"/>
              <a:t>Weighing-off between energy content, power capability, and battery life</a:t>
            </a:r>
          </a:p>
          <a:p>
            <a:r>
              <a:rPr lang="en-US" sz="1800" dirty="0" smtClean="0"/>
              <a:t>Appropriate temperature</a:t>
            </a:r>
          </a:p>
          <a:p>
            <a:pPr lvl="1"/>
            <a:r>
              <a:rPr lang="en-US" dirty="0" smtClean="0"/>
              <a:t>Storage at low temperature</a:t>
            </a:r>
          </a:p>
          <a:p>
            <a:pPr lvl="1"/>
            <a:r>
              <a:rPr lang="en-US" dirty="0" smtClean="0"/>
              <a:t>Operation at warm temperature</a:t>
            </a:r>
          </a:p>
          <a:p>
            <a:r>
              <a:rPr lang="en-US" dirty="0" smtClean="0"/>
              <a:t>Reduce cycle depth</a:t>
            </a:r>
          </a:p>
          <a:p>
            <a:pPr lvl="1"/>
            <a:r>
              <a:rPr lang="en-US" dirty="0" smtClean="0"/>
              <a:t>When possible, perform more small partial cycles instead of few large/full cycles</a:t>
            </a:r>
          </a:p>
          <a:p>
            <a:r>
              <a:rPr lang="en-US" sz="1800" dirty="0" smtClean="0"/>
              <a:t>Avoid long times at high SoCs</a:t>
            </a:r>
          </a:p>
          <a:p>
            <a:pPr lvl="1"/>
            <a:r>
              <a:rPr lang="en-US" dirty="0" smtClean="0"/>
              <a:t>Minimizing the effect of lowest anode potential</a:t>
            </a:r>
          </a:p>
          <a:p>
            <a:pPr lvl="1"/>
            <a:r>
              <a:rPr lang="en-US" dirty="0" smtClean="0"/>
              <a:t>Reducing electrolyte oxidation at high cathode potential</a:t>
            </a:r>
          </a:p>
          <a:p>
            <a:pPr lvl="1"/>
            <a:r>
              <a:rPr lang="en-US" dirty="0" smtClean="0"/>
              <a:t>Reducing the risk of lithium plating</a:t>
            </a:r>
          </a:p>
          <a:p>
            <a:pPr lvl="1"/>
            <a:endParaRPr lang="en-US" sz="1600" dirty="0" smtClean="0"/>
          </a:p>
          <a:p>
            <a:endParaRPr lang="en-US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7038" y="0"/>
            <a:ext cx="11520000" cy="1080000"/>
          </a:xfrm>
        </p:spPr>
        <p:txBody>
          <a:bodyPr/>
          <a:lstStyle/>
          <a:p>
            <a:pPr indent="0"/>
            <a:r>
              <a:rPr lang="en-US" dirty="0"/>
              <a:t>3.5	Strategies for maximizing battery life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81</a:t>
            </a:fld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41"/>
          <a:stretch/>
        </p:blipFill>
        <p:spPr>
          <a:xfrm>
            <a:off x="161671" y="1766951"/>
            <a:ext cx="5271093" cy="3420379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 rot="1122458">
            <a:off x="3977495" y="3958906"/>
            <a:ext cx="1161838" cy="2807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DoD</a:t>
            </a:r>
            <a:r>
              <a:rPr 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63%</a:t>
            </a:r>
          </a:p>
        </p:txBody>
      </p:sp>
      <p:sp>
        <p:nvSpPr>
          <p:cNvPr id="16" name="Textfeld 15"/>
          <p:cNvSpPr txBox="1"/>
          <p:nvPr/>
        </p:nvSpPr>
        <p:spPr>
          <a:xfrm rot="478832">
            <a:off x="4189382" y="2562616"/>
            <a:ext cx="1161838" cy="2807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DoD</a:t>
            </a:r>
            <a:r>
              <a:rPr 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21%</a:t>
            </a:r>
          </a:p>
        </p:txBody>
      </p:sp>
    </p:spTree>
    <p:extLst>
      <p:ext uri="{BB962C8B-B14F-4D97-AF65-F5344CB8AC3E}">
        <p14:creationId xmlns:p14="http://schemas.microsoft.com/office/powerpoint/2010/main" val="280227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82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347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4.1	Overview over modelling strategies for different length scales</a:t>
            </a:r>
          </a:p>
          <a:p>
            <a:pPr marL="0" indent="0">
              <a:buNone/>
            </a:pPr>
            <a:r>
              <a:rPr lang="en-US" dirty="0"/>
              <a:t>4.2  	Electrical and thermal simulation of lithium-ion batteries</a:t>
            </a:r>
          </a:p>
          <a:p>
            <a:pPr marL="0" indent="0">
              <a:buNone/>
            </a:pPr>
            <a:r>
              <a:rPr lang="en-US" dirty="0"/>
              <a:t>4.3	Model parameterization and validation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		Modelling and </a:t>
            </a:r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83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537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84</a:t>
            </a:fld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Model types for different length scales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en-US" dirty="0"/>
              <a:t>4.1	Overview over modelling strategies for different length scales</a:t>
            </a:r>
          </a:p>
        </p:txBody>
      </p:sp>
      <p:sp>
        <p:nvSpPr>
          <p:cNvPr id="11" name="Rechteck 10"/>
          <p:cNvSpPr/>
          <p:nvPr/>
        </p:nvSpPr>
        <p:spPr>
          <a:xfrm>
            <a:off x="1180333" y="3684334"/>
            <a:ext cx="1173157" cy="29711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latin typeface="Nunito SemiBold" panose="00000700000000000000" pitchFamily="2" charset="0"/>
              </a:rPr>
              <a:t>Molecule</a:t>
            </a:r>
            <a:endParaRPr lang="en-US" sz="1500" dirty="0">
              <a:latin typeface="Nunito SemiBold" panose="00000700000000000000" pitchFamily="2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3060693" y="3684334"/>
            <a:ext cx="1173157" cy="29711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latin typeface="Nunito SemiBold" panose="00000700000000000000" pitchFamily="2" charset="0"/>
              </a:rPr>
              <a:t>Particle</a:t>
            </a:r>
            <a:endParaRPr lang="en-US" sz="1500" dirty="0">
              <a:latin typeface="Nunito SemiBold" panose="00000700000000000000" pitchFamily="2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4771252" y="3684333"/>
            <a:ext cx="1289411" cy="29711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latin typeface="Nunito SemiBold" panose="00000700000000000000" pitchFamily="2" charset="0"/>
              </a:rPr>
              <a:t>Electrode</a:t>
            </a:r>
            <a:endParaRPr lang="en-US" sz="1500" dirty="0">
              <a:latin typeface="Nunito SemiBold" panose="00000700000000000000" pitchFamily="2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6615809" y="3684335"/>
            <a:ext cx="1173157" cy="29711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latin typeface="Nunito SemiBold" panose="00000700000000000000" pitchFamily="2" charset="0"/>
              </a:rPr>
              <a:t>Cell</a:t>
            </a:r>
            <a:endParaRPr lang="en-US" sz="1500" dirty="0">
              <a:latin typeface="Nunito SemiBold" panose="00000700000000000000" pitchFamily="2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8038863" y="3684335"/>
            <a:ext cx="1173157" cy="29711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latin typeface="Nunito SemiBold" panose="00000700000000000000" pitchFamily="2" charset="0"/>
              </a:rPr>
              <a:t>Module</a:t>
            </a:r>
            <a:endParaRPr lang="en-US" sz="1500" dirty="0">
              <a:latin typeface="Nunito SemiBold" panose="00000700000000000000" pitchFamily="2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9461917" y="3684334"/>
            <a:ext cx="1173157" cy="29711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latin typeface="Nunito SemiBold" panose="00000700000000000000" pitchFamily="2" charset="0"/>
              </a:rPr>
              <a:t>System</a:t>
            </a:r>
            <a:endParaRPr lang="en-US" sz="1500" dirty="0">
              <a:latin typeface="Nunito SemiBold" panose="00000700000000000000" pitchFamily="2" charset="0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5676900" y="5790076"/>
            <a:ext cx="4958174" cy="3292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Nunito SemiBold" panose="00000700000000000000" pitchFamily="2" charset="0"/>
              </a:rPr>
              <a:t>Equivalent circuit Models (ECM)</a:t>
            </a:r>
            <a:endParaRPr lang="en-US" sz="1600" b="1" dirty="0">
              <a:latin typeface="Nunito SemiBold" panose="00000700000000000000" pitchFamily="2" charset="0"/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3060693" y="5271467"/>
            <a:ext cx="4578357" cy="3292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Nunito SemiBold" panose="00000700000000000000" pitchFamily="2" charset="0"/>
              </a:rPr>
              <a:t>Physiko-chemical Models</a:t>
            </a:r>
            <a:endParaRPr lang="en-US" sz="1600" b="1" dirty="0">
              <a:latin typeface="Nunito SemiBold" panose="00000700000000000000" pitchFamily="2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2957515" y="4033216"/>
            <a:ext cx="1458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Reaction at surface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Transport in active material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Particle mechanics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1067322" y="4033216"/>
            <a:ext cx="1757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Kinetic effects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Lattice characteristic</a:t>
            </a:r>
            <a:br>
              <a:rPr lang="en-US" sz="1200" dirty="0" smtClean="0"/>
            </a:br>
            <a:r>
              <a:rPr lang="en-US" sz="1200" dirty="0" smtClean="0"/>
              <a:t>and stability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4771252" y="4033216"/>
            <a:ext cx="150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Mixed current flow (ionic, electronic)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Potential and concentration distribution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6498176" y="4033216"/>
            <a:ext cx="1495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Current, potential, SoC and temperature distribution.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Heat balance</a:t>
            </a:r>
            <a:endParaRPr lang="en-US" sz="1200" dirty="0"/>
          </a:p>
        </p:txBody>
      </p:sp>
      <p:sp>
        <p:nvSpPr>
          <p:cNvPr id="31" name="Textfeld 30"/>
          <p:cNvSpPr txBox="1"/>
          <p:nvPr/>
        </p:nvSpPr>
        <p:spPr>
          <a:xfrm>
            <a:off x="7930257" y="4033216"/>
            <a:ext cx="149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Electrical and thermal interactions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9391270" y="4033216"/>
            <a:ext cx="149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Operation strategies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Battery-</a:t>
            </a:r>
            <a:br>
              <a:rPr lang="en-US" sz="1200" dirty="0" smtClean="0"/>
            </a:br>
            <a:r>
              <a:rPr lang="en-US" sz="1200" dirty="0" smtClean="0"/>
              <a:t>management</a:t>
            </a:r>
          </a:p>
        </p:txBody>
      </p:sp>
      <p:grpSp>
        <p:nvGrpSpPr>
          <p:cNvPr id="44" name="Gruppieren 43"/>
          <p:cNvGrpSpPr/>
          <p:nvPr/>
        </p:nvGrpSpPr>
        <p:grpSpPr>
          <a:xfrm>
            <a:off x="968845" y="3183731"/>
            <a:ext cx="10183636" cy="440949"/>
            <a:chOff x="968845" y="3145631"/>
            <a:chExt cx="10183636" cy="440949"/>
          </a:xfrm>
        </p:grpSpPr>
        <p:sp>
          <p:nvSpPr>
            <p:cNvPr id="23" name="Textfeld 22"/>
            <p:cNvSpPr txBox="1"/>
            <p:nvPr/>
          </p:nvSpPr>
          <p:spPr>
            <a:xfrm>
              <a:off x="968845" y="3248026"/>
              <a:ext cx="101836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24000"/>
              <a:r>
                <a:rPr lang="de-DE" sz="1600" dirty="0" smtClean="0"/>
                <a:t>10</a:t>
              </a:r>
              <a:r>
                <a:rPr lang="de-DE" sz="1600" baseline="30000" dirty="0" smtClean="0"/>
                <a:t>-10				</a:t>
              </a:r>
              <a:r>
                <a:rPr lang="de-DE" sz="1600" dirty="0" smtClean="0"/>
                <a:t>10</a:t>
              </a:r>
              <a:r>
                <a:rPr lang="de-DE" sz="1600" baseline="30000" dirty="0" smtClean="0"/>
                <a:t>-8				</a:t>
              </a:r>
              <a:r>
                <a:rPr lang="de-DE" sz="1600" dirty="0" smtClean="0"/>
                <a:t>10</a:t>
              </a:r>
              <a:r>
                <a:rPr lang="de-DE" sz="1600" baseline="30000" dirty="0" smtClean="0"/>
                <a:t>-6				</a:t>
              </a:r>
              <a:r>
                <a:rPr lang="de-DE" sz="1600" dirty="0" smtClean="0"/>
                <a:t>10</a:t>
              </a:r>
              <a:r>
                <a:rPr lang="de-DE" sz="1600" baseline="30000" dirty="0" smtClean="0"/>
                <a:t>-4				</a:t>
              </a:r>
              <a:r>
                <a:rPr lang="de-DE" sz="1600" dirty="0" smtClean="0"/>
                <a:t>10</a:t>
              </a:r>
              <a:r>
                <a:rPr lang="de-DE" sz="1600" baseline="30000" dirty="0" smtClean="0"/>
                <a:t>-2				</a:t>
              </a:r>
              <a:r>
                <a:rPr lang="de-DE" sz="1600" dirty="0" smtClean="0"/>
                <a:t>10</a:t>
              </a:r>
              <a:r>
                <a:rPr lang="de-DE" sz="1600" baseline="30000" dirty="0" smtClean="0"/>
                <a:t>0		</a:t>
              </a:r>
              <a:r>
                <a:rPr lang="de-DE" sz="1600" dirty="0" smtClean="0"/>
                <a:t>(m)</a:t>
              </a:r>
              <a:r>
                <a:rPr lang="de-DE" sz="1600" baseline="30000" dirty="0" smtClean="0"/>
                <a:t> </a:t>
              </a:r>
              <a:endParaRPr lang="de-DE" sz="1600" baseline="30000" dirty="0"/>
            </a:p>
          </p:txBody>
        </p:sp>
        <p:grpSp>
          <p:nvGrpSpPr>
            <p:cNvPr id="43" name="Gruppieren 42"/>
            <p:cNvGrpSpPr/>
            <p:nvPr/>
          </p:nvGrpSpPr>
          <p:grpSpPr>
            <a:xfrm>
              <a:off x="1007834" y="3145631"/>
              <a:ext cx="10010775" cy="104775"/>
              <a:chOff x="1007834" y="3145631"/>
              <a:chExt cx="10010775" cy="104775"/>
            </a:xfrm>
          </p:grpSpPr>
          <p:cxnSp>
            <p:nvCxnSpPr>
              <p:cNvPr id="22" name="Gerader Verbinder 21"/>
              <p:cNvCxnSpPr/>
              <p:nvPr/>
            </p:nvCxnSpPr>
            <p:spPr>
              <a:xfrm>
                <a:off x="1007834" y="3200400"/>
                <a:ext cx="10010775" cy="0"/>
              </a:xfrm>
              <a:prstGeom prst="line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33"/>
              <p:cNvCxnSpPr/>
              <p:nvPr/>
            </p:nvCxnSpPr>
            <p:spPr>
              <a:xfrm>
                <a:off x="1181100" y="3145631"/>
                <a:ext cx="0" cy="10477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34"/>
              <p:cNvCxnSpPr/>
              <p:nvPr/>
            </p:nvCxnSpPr>
            <p:spPr>
              <a:xfrm>
                <a:off x="2786065" y="3145631"/>
                <a:ext cx="0" cy="10477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r Verbinder 38"/>
              <p:cNvCxnSpPr/>
              <p:nvPr/>
            </p:nvCxnSpPr>
            <p:spPr>
              <a:xfrm>
                <a:off x="4424365" y="3145631"/>
                <a:ext cx="0" cy="10477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r Verbinder 39"/>
              <p:cNvCxnSpPr/>
              <p:nvPr/>
            </p:nvCxnSpPr>
            <p:spPr>
              <a:xfrm>
                <a:off x="6034090" y="3145631"/>
                <a:ext cx="0" cy="10477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r Verbinder 40"/>
              <p:cNvCxnSpPr/>
              <p:nvPr/>
            </p:nvCxnSpPr>
            <p:spPr>
              <a:xfrm>
                <a:off x="7660381" y="3145631"/>
                <a:ext cx="0" cy="10477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r Verbinder 41"/>
              <p:cNvCxnSpPr/>
              <p:nvPr/>
            </p:nvCxnSpPr>
            <p:spPr>
              <a:xfrm>
                <a:off x="9262685" y="3145631"/>
                <a:ext cx="0" cy="10477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Gruppieren 46"/>
          <p:cNvGrpSpPr/>
          <p:nvPr/>
        </p:nvGrpSpPr>
        <p:grpSpPr>
          <a:xfrm>
            <a:off x="336000" y="1601122"/>
            <a:ext cx="10547518" cy="1524000"/>
            <a:chOff x="336000" y="1601122"/>
            <a:chExt cx="10547518" cy="1524000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61" t="69635" r="11632" b="14180"/>
            <a:stretch/>
          </p:blipFill>
          <p:spPr>
            <a:xfrm>
              <a:off x="533400" y="1714500"/>
              <a:ext cx="10234652" cy="1410622"/>
            </a:xfrm>
            <a:prstGeom prst="rect">
              <a:avLst/>
            </a:prstGeom>
          </p:spPr>
        </p:pic>
        <p:sp>
          <p:nvSpPr>
            <p:cNvPr id="45" name="Rechteck 44"/>
            <p:cNvSpPr/>
            <p:nvPr/>
          </p:nvSpPr>
          <p:spPr>
            <a:xfrm>
              <a:off x="336000" y="1608882"/>
              <a:ext cx="1863190" cy="312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Rechteck 45"/>
            <p:cNvSpPr/>
            <p:nvPr/>
          </p:nvSpPr>
          <p:spPr>
            <a:xfrm>
              <a:off x="9020328" y="1601122"/>
              <a:ext cx="1863190" cy="312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8" name="Textfeld 47"/>
          <p:cNvSpPr txBox="1"/>
          <p:nvPr/>
        </p:nvSpPr>
        <p:spPr>
          <a:xfrm>
            <a:off x="10965452" y="2733001"/>
            <a:ext cx="564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2"/>
                </a:solidFill>
              </a:rPr>
              <a:t>[PES]</a:t>
            </a:r>
            <a:endParaRPr lang="de-DE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78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Inhaltsplatzhalter 2"/>
          <p:cNvSpPr>
            <a:spLocks noGrp="1"/>
          </p:cNvSpPr>
          <p:nvPr>
            <p:ph idx="1"/>
          </p:nvPr>
        </p:nvSpPr>
        <p:spPr>
          <a:xfrm>
            <a:off x="336000" y="1259999"/>
            <a:ext cx="5307716" cy="5040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Equivalent circuit models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3F8B86C-21BE-494B-9772-6D72700E1C1A}" type="slidenum">
              <a:rPr lang="de-DE" smtClean="0"/>
              <a:pPr/>
              <a:t>85</a:t>
            </a:fld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smtClean="0"/>
              <a:t>Method</a:t>
            </a:r>
          </a:p>
          <a:p>
            <a:pPr lvl="1"/>
            <a:r>
              <a:rPr lang="en-US" dirty="0" smtClean="0"/>
              <a:t>Description of a cell by an electrical circuit </a:t>
            </a:r>
          </a:p>
          <a:p>
            <a:pPr lvl="2"/>
            <a:r>
              <a:rPr lang="en-US" dirty="0" smtClean="0"/>
              <a:t>Voltage source</a:t>
            </a:r>
          </a:p>
          <a:p>
            <a:pPr lvl="2"/>
            <a:r>
              <a:rPr lang="en-US" dirty="0" smtClean="0"/>
              <a:t>Impedance network</a:t>
            </a:r>
          </a:p>
          <a:p>
            <a:pPr lvl="1"/>
            <a:r>
              <a:rPr lang="en-US" dirty="0" smtClean="0"/>
              <a:t>Typically use of concentrated elements </a:t>
            </a:r>
          </a:p>
          <a:p>
            <a:pPr lvl="1"/>
            <a:r>
              <a:rPr lang="en-US" dirty="0" smtClean="0"/>
              <a:t>The impedance network is described by a wide variety in complexity by resistors, capacitors, inductivities and special electrochemical impedance elements </a:t>
            </a:r>
          </a:p>
          <a:p>
            <a:r>
              <a:rPr lang="en-US" dirty="0" smtClean="0"/>
              <a:t>Advantages</a:t>
            </a:r>
          </a:p>
          <a:p>
            <a:pPr lvl="1">
              <a:buClr>
                <a:schemeClr val="accent1"/>
              </a:buClr>
              <a:buFont typeface="Arial Black" panose="020B0A04020102020204" pitchFamily="34" charset="0"/>
              <a:buChar char="+"/>
            </a:pPr>
            <a:r>
              <a:rPr lang="en-US" dirty="0" smtClean="0"/>
              <a:t>A wide range in speed and accuracy possible</a:t>
            </a:r>
          </a:p>
          <a:p>
            <a:pPr lvl="1">
              <a:buClr>
                <a:schemeClr val="accent1"/>
              </a:buClr>
              <a:buFont typeface="Arial Black" panose="020B0A04020102020204" pitchFamily="34" charset="0"/>
              <a:buChar char="+"/>
            </a:pPr>
            <a:r>
              <a:rPr lang="en-US" dirty="0" smtClean="0"/>
              <a:t>Selective model adjustment to different requirement is possible.</a:t>
            </a:r>
          </a:p>
          <a:p>
            <a:pPr lvl="1">
              <a:buClr>
                <a:schemeClr val="accent1"/>
              </a:buClr>
              <a:buFont typeface="Arial Black" panose="020B0A04020102020204" pitchFamily="34" charset="0"/>
              <a:buChar char="+"/>
            </a:pPr>
            <a:r>
              <a:rPr lang="en-US" dirty="0" smtClean="0"/>
              <a:t>Simple but time consuming parametrization</a:t>
            </a:r>
          </a:p>
          <a:p>
            <a:r>
              <a:rPr lang="en-US" dirty="0" smtClean="0"/>
              <a:t>Disadvantages</a:t>
            </a:r>
          </a:p>
          <a:p>
            <a:pPr lvl="1">
              <a:buClr>
                <a:schemeClr val="accent3"/>
              </a:buClr>
              <a:buFont typeface="Arial Black" panose="020B0A04020102020204" pitchFamily="34" charset="0"/>
              <a:buChar char="−"/>
            </a:pPr>
            <a:r>
              <a:rPr lang="en-US" dirty="0" smtClean="0"/>
              <a:t>Limited relation between components and physical-chemical mechanism.</a:t>
            </a:r>
          </a:p>
          <a:p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en-US" dirty="0"/>
              <a:t>4.1	Overview over modelling strategies for different length scales</a:t>
            </a:r>
          </a:p>
        </p:txBody>
      </p:sp>
      <p:grpSp>
        <p:nvGrpSpPr>
          <p:cNvPr id="11" name="Gruppieren 10"/>
          <p:cNvGrpSpPr/>
          <p:nvPr/>
        </p:nvGrpSpPr>
        <p:grpSpPr>
          <a:xfrm>
            <a:off x="12302095" y="4403186"/>
            <a:ext cx="3646081" cy="1187816"/>
            <a:chOff x="2456775" y="5171379"/>
            <a:chExt cx="3646081" cy="1187816"/>
          </a:xfrm>
        </p:grpSpPr>
        <p:cxnSp>
          <p:nvCxnSpPr>
            <p:cNvPr id="13" name="Gerade Verbindung 98"/>
            <p:cNvCxnSpPr/>
            <p:nvPr/>
          </p:nvCxnSpPr>
          <p:spPr>
            <a:xfrm rot="10800000">
              <a:off x="3028296" y="5478534"/>
              <a:ext cx="304252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01"/>
            <p:cNvCxnSpPr/>
            <p:nvPr/>
          </p:nvCxnSpPr>
          <p:spPr>
            <a:xfrm flipH="1">
              <a:off x="3024824" y="5476376"/>
              <a:ext cx="3472" cy="8393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07"/>
            <p:cNvCxnSpPr/>
            <p:nvPr/>
          </p:nvCxnSpPr>
          <p:spPr>
            <a:xfrm>
              <a:off x="3024824" y="6315765"/>
              <a:ext cx="297109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Ellipse 15"/>
            <p:cNvSpPr/>
            <p:nvPr/>
          </p:nvSpPr>
          <p:spPr>
            <a:xfrm>
              <a:off x="5999386" y="5426146"/>
              <a:ext cx="103470" cy="10347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5995914" y="6255725"/>
              <a:ext cx="103470" cy="10347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2456775" y="5950962"/>
              <a:ext cx="57419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Nunito SemiBold" panose="00000700000000000000" pitchFamily="2" charset="0"/>
                  <a:cs typeface="Arial" pitchFamily="34" charset="0"/>
                </a:rPr>
                <a:t>U</a:t>
              </a:r>
              <a:r>
                <a:rPr lang="en-US" sz="1400" baseline="-25000" dirty="0" smtClean="0">
                  <a:latin typeface="Nunito SemiBold" panose="00000700000000000000" pitchFamily="2" charset="0"/>
                  <a:cs typeface="Arial" pitchFamily="34" charset="0"/>
                </a:rPr>
                <a:t>OCV</a:t>
              </a:r>
              <a:endParaRPr lang="de-DE" sz="1400" baseline="-25000" dirty="0"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grpSp>
          <p:nvGrpSpPr>
            <p:cNvPr id="19" name="Gruppieren 59"/>
            <p:cNvGrpSpPr/>
            <p:nvPr/>
          </p:nvGrpSpPr>
          <p:grpSpPr>
            <a:xfrm>
              <a:off x="2890887" y="5758753"/>
              <a:ext cx="285752" cy="285752"/>
              <a:chOff x="3500430" y="4945323"/>
              <a:chExt cx="285752" cy="285752"/>
            </a:xfrm>
          </p:grpSpPr>
          <p:sp>
            <p:nvSpPr>
              <p:cNvPr id="35" name="Ellipse 34"/>
              <p:cNvSpPr/>
              <p:nvPr/>
            </p:nvSpPr>
            <p:spPr>
              <a:xfrm>
                <a:off x="3500430" y="4945323"/>
                <a:ext cx="285752" cy="28575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  <a:latin typeface="Nunito SemiBold" panose="00000700000000000000" pitchFamily="2" charset="0"/>
                  <a:cs typeface="Arial" pitchFamily="34" charset="0"/>
                </a:endParaRPr>
              </a:p>
            </p:txBody>
          </p:sp>
          <p:cxnSp>
            <p:nvCxnSpPr>
              <p:cNvPr id="36" name="Gerade Verbindung 133"/>
              <p:cNvCxnSpPr/>
              <p:nvPr/>
            </p:nvCxnSpPr>
            <p:spPr>
              <a:xfrm rot="5400000">
                <a:off x="3643306" y="4976201"/>
                <a:ext cx="0" cy="2020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 Verbindung 134"/>
              <p:cNvCxnSpPr/>
              <p:nvPr/>
            </p:nvCxnSpPr>
            <p:spPr>
              <a:xfrm rot="10800000">
                <a:off x="3610262" y="5120090"/>
                <a:ext cx="7143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Rechteck 19"/>
            <p:cNvSpPr/>
            <p:nvPr/>
          </p:nvSpPr>
          <p:spPr>
            <a:xfrm>
              <a:off x="3242610" y="5407096"/>
              <a:ext cx="357190" cy="1428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21" name="Rechteck 20"/>
            <p:cNvSpPr/>
            <p:nvPr/>
          </p:nvSpPr>
          <p:spPr>
            <a:xfrm>
              <a:off x="3814114" y="5292324"/>
              <a:ext cx="500066" cy="3753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spc="-150" dirty="0">
                <a:solidFill>
                  <a:schemeClr val="tx1"/>
                </a:solidFill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22" name="Rechteck 21"/>
            <p:cNvSpPr/>
            <p:nvPr/>
          </p:nvSpPr>
          <p:spPr>
            <a:xfrm>
              <a:off x="3915573" y="5224035"/>
              <a:ext cx="297148" cy="1428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23" name="Rechteck 22"/>
            <p:cNvSpPr/>
            <p:nvPr/>
          </p:nvSpPr>
          <p:spPr>
            <a:xfrm>
              <a:off x="4030138" y="5593499"/>
              <a:ext cx="74287" cy="15356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cxnSp>
          <p:nvCxnSpPr>
            <p:cNvPr id="24" name="Gerade Verbindung 125"/>
            <p:cNvCxnSpPr/>
            <p:nvPr/>
          </p:nvCxnSpPr>
          <p:spPr>
            <a:xfrm>
              <a:off x="4066329" y="5479987"/>
              <a:ext cx="0" cy="4450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hteck 24"/>
            <p:cNvSpPr/>
            <p:nvPr/>
          </p:nvSpPr>
          <p:spPr>
            <a:xfrm>
              <a:off x="5300958" y="5259460"/>
              <a:ext cx="436769" cy="43676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Nunito SemiBold" panose="00000700000000000000" pitchFamily="2" charset="0"/>
                  <a:cs typeface="Arial" pitchFamily="34" charset="0"/>
                </a:rPr>
                <a:t>Z</a:t>
              </a:r>
              <a:r>
                <a:rPr lang="en-US" sz="1400" baseline="-25000" dirty="0" smtClean="0">
                  <a:solidFill>
                    <a:schemeClr val="tx1"/>
                  </a:solidFill>
                  <a:latin typeface="Nunito SemiBold" panose="00000700000000000000" pitchFamily="2" charset="0"/>
                  <a:cs typeface="Arial" pitchFamily="34" charset="0"/>
                </a:rPr>
                <a:t>W</a:t>
              </a:r>
              <a:endParaRPr lang="de-DE" sz="1400" baseline="-25000" dirty="0">
                <a:solidFill>
                  <a:schemeClr val="tx1"/>
                </a:solidFill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3928590" y="5721571"/>
              <a:ext cx="322524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Nunito SemiBold" panose="00000700000000000000" pitchFamily="2" charset="0"/>
                  <a:cs typeface="Arial" pitchFamily="34" charset="0"/>
                </a:rPr>
                <a:t>C</a:t>
              </a:r>
              <a:r>
                <a:rPr lang="en-US" sz="1000" baseline="-25000" dirty="0" smtClean="0">
                  <a:latin typeface="Nunito SemiBold" panose="00000700000000000000" pitchFamily="2" charset="0"/>
                  <a:cs typeface="Arial" pitchFamily="34" charset="0"/>
                </a:rPr>
                <a:t>1</a:t>
              </a:r>
              <a:endParaRPr lang="de-DE" sz="1100" baseline="-25000" dirty="0"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3912452" y="5174990"/>
              <a:ext cx="32412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Nunito SemiBold" panose="00000700000000000000" pitchFamily="2" charset="0"/>
                  <a:cs typeface="Arial" pitchFamily="34" charset="0"/>
                </a:rPr>
                <a:t>R</a:t>
              </a:r>
              <a:r>
                <a:rPr lang="en-US" sz="1000" baseline="-25000" dirty="0" smtClean="0">
                  <a:latin typeface="Nunito SemiBold" panose="00000700000000000000" pitchFamily="2" charset="0"/>
                  <a:cs typeface="Arial" pitchFamily="34" charset="0"/>
                </a:rPr>
                <a:t>1</a:t>
              </a:r>
              <a:endParaRPr lang="de-DE" sz="1000" baseline="-25000" dirty="0"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28" name="Rechteck 27"/>
            <p:cNvSpPr/>
            <p:nvPr/>
          </p:nvSpPr>
          <p:spPr>
            <a:xfrm>
              <a:off x="4566128" y="5288713"/>
              <a:ext cx="500066" cy="3753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spc="-150" dirty="0">
                <a:solidFill>
                  <a:schemeClr val="tx1"/>
                </a:solidFill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29" name="Rechteck 28"/>
            <p:cNvSpPr/>
            <p:nvPr/>
          </p:nvSpPr>
          <p:spPr>
            <a:xfrm>
              <a:off x="4667587" y="5220424"/>
              <a:ext cx="297148" cy="1428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30" name="Rechteck 29"/>
            <p:cNvSpPr/>
            <p:nvPr/>
          </p:nvSpPr>
          <p:spPr>
            <a:xfrm>
              <a:off x="4782152" y="5589888"/>
              <a:ext cx="78213" cy="15356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cxnSp>
          <p:nvCxnSpPr>
            <p:cNvPr id="31" name="Gerade Verbindung 146"/>
            <p:cNvCxnSpPr/>
            <p:nvPr/>
          </p:nvCxnSpPr>
          <p:spPr>
            <a:xfrm>
              <a:off x="4820724" y="5476376"/>
              <a:ext cx="0" cy="4450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/>
            <p:cNvSpPr txBox="1"/>
            <p:nvPr/>
          </p:nvSpPr>
          <p:spPr>
            <a:xfrm>
              <a:off x="4664466" y="5171379"/>
              <a:ext cx="32412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Nunito SemiBold" panose="00000700000000000000" pitchFamily="2" charset="0"/>
                  <a:cs typeface="Arial" pitchFamily="34" charset="0"/>
                </a:rPr>
                <a:t>R</a:t>
              </a:r>
              <a:r>
                <a:rPr lang="en-US" sz="1000" baseline="-25000" dirty="0" smtClean="0">
                  <a:latin typeface="Nunito SemiBold" panose="00000700000000000000" pitchFamily="2" charset="0"/>
                  <a:cs typeface="Arial" pitchFamily="34" charset="0"/>
                </a:rPr>
                <a:t>2</a:t>
              </a:r>
              <a:endParaRPr lang="de-DE" sz="1000" baseline="-25000" dirty="0"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682882" y="5718448"/>
              <a:ext cx="322524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Nunito SemiBold" panose="00000700000000000000" pitchFamily="2" charset="0"/>
                  <a:cs typeface="Arial" pitchFamily="34" charset="0"/>
                </a:rPr>
                <a:t>C</a:t>
              </a:r>
              <a:r>
                <a:rPr lang="en-US" sz="1000" baseline="-25000" dirty="0" smtClean="0">
                  <a:latin typeface="Nunito SemiBold" panose="00000700000000000000" pitchFamily="2" charset="0"/>
                  <a:cs typeface="Arial" pitchFamily="34" charset="0"/>
                </a:rPr>
                <a:t>2</a:t>
              </a:r>
              <a:endParaRPr lang="de-DE" sz="1100" baseline="-25000" dirty="0"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3265553" y="5356027"/>
              <a:ext cx="285656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Nunito SemiBold" panose="00000700000000000000" pitchFamily="2" charset="0"/>
                  <a:cs typeface="Arial" pitchFamily="34" charset="0"/>
                </a:rPr>
                <a:t>R</a:t>
              </a:r>
              <a:r>
                <a:rPr lang="en-US" sz="900" baseline="-25000" dirty="0">
                  <a:latin typeface="Nunito SemiBold" panose="00000700000000000000" pitchFamily="2" charset="0"/>
                  <a:cs typeface="Arial" pitchFamily="34" charset="0"/>
                </a:rPr>
                <a:t>i</a:t>
              </a:r>
              <a:endParaRPr lang="de-DE" sz="900" baseline="-25000" dirty="0">
                <a:latin typeface="Nunito SemiBold" panose="00000700000000000000" pitchFamily="2" charset="0"/>
                <a:cs typeface="Arial" pitchFamily="34" charset="0"/>
              </a:endParaRP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13041311" y="1416021"/>
            <a:ext cx="2167648" cy="1300482"/>
            <a:chOff x="4569638" y="2915941"/>
            <a:chExt cx="2167648" cy="1300482"/>
          </a:xfrm>
        </p:grpSpPr>
        <p:cxnSp>
          <p:nvCxnSpPr>
            <p:cNvPr id="39" name="Gerade Verbindung 58"/>
            <p:cNvCxnSpPr/>
            <p:nvPr/>
          </p:nvCxnSpPr>
          <p:spPr>
            <a:xfrm flipH="1">
              <a:off x="5141159" y="3335762"/>
              <a:ext cx="14820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59"/>
            <p:cNvCxnSpPr/>
            <p:nvPr/>
          </p:nvCxnSpPr>
          <p:spPr>
            <a:xfrm flipH="1">
              <a:off x="5137687" y="3333604"/>
              <a:ext cx="3472" cy="8393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60"/>
            <p:cNvCxnSpPr/>
            <p:nvPr/>
          </p:nvCxnSpPr>
          <p:spPr>
            <a:xfrm>
              <a:off x="5137687" y="4172993"/>
              <a:ext cx="148554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Ellipse 41"/>
            <p:cNvSpPr/>
            <p:nvPr/>
          </p:nvSpPr>
          <p:spPr>
            <a:xfrm>
              <a:off x="6633816" y="3283374"/>
              <a:ext cx="103470" cy="10347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43" name="Ellipse 42"/>
            <p:cNvSpPr/>
            <p:nvPr/>
          </p:nvSpPr>
          <p:spPr>
            <a:xfrm>
              <a:off x="6630344" y="4112953"/>
              <a:ext cx="103470" cy="10347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4569638" y="3808190"/>
              <a:ext cx="57419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Nunito SemiBold" panose="00000700000000000000" pitchFamily="2" charset="0"/>
                  <a:cs typeface="Arial" pitchFamily="34" charset="0"/>
                </a:rPr>
                <a:t>U</a:t>
              </a:r>
              <a:r>
                <a:rPr lang="en-US" sz="1400" baseline="-25000" dirty="0" smtClean="0">
                  <a:latin typeface="Nunito SemiBold" panose="00000700000000000000" pitchFamily="2" charset="0"/>
                  <a:cs typeface="Arial" pitchFamily="34" charset="0"/>
                </a:rPr>
                <a:t>OCV</a:t>
              </a:r>
              <a:endParaRPr lang="de-DE" sz="1400" baseline="-25000" dirty="0"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grpSp>
          <p:nvGrpSpPr>
            <p:cNvPr id="45" name="Gruppieren 59"/>
            <p:cNvGrpSpPr/>
            <p:nvPr/>
          </p:nvGrpSpPr>
          <p:grpSpPr>
            <a:xfrm>
              <a:off x="5003750" y="3615981"/>
              <a:ext cx="285752" cy="285752"/>
              <a:chOff x="3500430" y="4945323"/>
              <a:chExt cx="285752" cy="285752"/>
            </a:xfrm>
          </p:grpSpPr>
          <p:sp>
            <p:nvSpPr>
              <p:cNvPr id="55" name="Ellipse 54"/>
              <p:cNvSpPr/>
              <p:nvPr/>
            </p:nvSpPr>
            <p:spPr>
              <a:xfrm>
                <a:off x="3500430" y="4945323"/>
                <a:ext cx="285752" cy="28575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  <a:latin typeface="Nunito SemiBold" panose="00000700000000000000" pitchFamily="2" charset="0"/>
                  <a:cs typeface="Arial" pitchFamily="34" charset="0"/>
                </a:endParaRPr>
              </a:p>
            </p:txBody>
          </p:sp>
          <p:cxnSp>
            <p:nvCxnSpPr>
              <p:cNvPr id="56" name="Gerade Verbindung 79"/>
              <p:cNvCxnSpPr/>
              <p:nvPr/>
            </p:nvCxnSpPr>
            <p:spPr>
              <a:xfrm rot="5400000">
                <a:off x="3643306" y="4976201"/>
                <a:ext cx="0" cy="2020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Gerade Verbindung 80"/>
              <p:cNvCxnSpPr/>
              <p:nvPr/>
            </p:nvCxnSpPr>
            <p:spPr>
              <a:xfrm rot="10800000">
                <a:off x="3610262" y="5120090"/>
                <a:ext cx="7143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Rechteck 45"/>
            <p:cNvSpPr/>
            <p:nvPr/>
          </p:nvSpPr>
          <p:spPr>
            <a:xfrm>
              <a:off x="5355473" y="3264324"/>
              <a:ext cx="357190" cy="1428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47" name="Rechteck 46"/>
            <p:cNvSpPr/>
            <p:nvPr/>
          </p:nvSpPr>
          <p:spPr>
            <a:xfrm>
              <a:off x="5926977" y="3149552"/>
              <a:ext cx="500066" cy="3753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spc="-150" dirty="0">
                <a:solidFill>
                  <a:schemeClr val="tx1"/>
                </a:solidFill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5355473" y="2915941"/>
              <a:ext cx="34176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Nunito SemiBold" panose="00000700000000000000" pitchFamily="2" charset="0"/>
                  <a:cs typeface="Arial" pitchFamily="34" charset="0"/>
                </a:rPr>
                <a:t>R</a:t>
              </a:r>
              <a:r>
                <a:rPr lang="en-US" sz="1400" baseline="-25000" dirty="0" smtClean="0">
                  <a:latin typeface="Nunito SemiBold" panose="00000700000000000000" pitchFamily="2" charset="0"/>
                  <a:cs typeface="Arial" pitchFamily="34" charset="0"/>
                </a:rPr>
                <a:t>i</a:t>
              </a:r>
              <a:endParaRPr lang="de-DE" sz="1400" baseline="-25000" dirty="0"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49" name="Rechteck 48"/>
            <p:cNvSpPr/>
            <p:nvPr/>
          </p:nvSpPr>
          <p:spPr>
            <a:xfrm>
              <a:off x="6028436" y="3081263"/>
              <a:ext cx="297148" cy="1428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50" name="Rechteck 49"/>
            <p:cNvSpPr/>
            <p:nvPr/>
          </p:nvSpPr>
          <p:spPr>
            <a:xfrm>
              <a:off x="6143001" y="3450727"/>
              <a:ext cx="74287" cy="15356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cxnSp>
          <p:nvCxnSpPr>
            <p:cNvPr id="51" name="Gerade Verbindung 71"/>
            <p:cNvCxnSpPr/>
            <p:nvPr/>
          </p:nvCxnSpPr>
          <p:spPr>
            <a:xfrm>
              <a:off x="6179192" y="3337215"/>
              <a:ext cx="0" cy="4450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feld 52"/>
            <p:cNvSpPr txBox="1"/>
            <p:nvPr/>
          </p:nvSpPr>
          <p:spPr>
            <a:xfrm>
              <a:off x="6041453" y="3578799"/>
              <a:ext cx="322524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Nunito SemiBold" panose="00000700000000000000" pitchFamily="2" charset="0"/>
                  <a:cs typeface="Arial" pitchFamily="34" charset="0"/>
                </a:rPr>
                <a:t>C</a:t>
              </a:r>
              <a:r>
                <a:rPr lang="en-US" sz="1000" baseline="-25000" dirty="0" smtClean="0">
                  <a:latin typeface="Nunito SemiBold" panose="00000700000000000000" pitchFamily="2" charset="0"/>
                  <a:cs typeface="Arial" pitchFamily="34" charset="0"/>
                </a:rPr>
                <a:t>1</a:t>
              </a:r>
              <a:endParaRPr lang="de-DE" sz="1100" baseline="-25000" dirty="0"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6025315" y="3032218"/>
              <a:ext cx="32412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Nunito SemiBold" panose="00000700000000000000" pitchFamily="2" charset="0"/>
                  <a:cs typeface="Arial" pitchFamily="34" charset="0"/>
                </a:rPr>
                <a:t>R</a:t>
              </a:r>
              <a:r>
                <a:rPr lang="en-US" sz="1000" baseline="-25000" dirty="0" smtClean="0">
                  <a:latin typeface="Nunito SemiBold" panose="00000700000000000000" pitchFamily="2" charset="0"/>
                  <a:cs typeface="Arial" pitchFamily="34" charset="0"/>
                </a:rPr>
                <a:t>1</a:t>
              </a:r>
              <a:endParaRPr lang="de-DE" sz="1000" baseline="-25000" dirty="0">
                <a:latin typeface="Nunito SemiBold" panose="00000700000000000000" pitchFamily="2" charset="0"/>
                <a:cs typeface="Arial" pitchFamily="34" charset="0"/>
              </a:endParaRP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13407531" y="22414"/>
            <a:ext cx="1435208" cy="1310007"/>
            <a:chOff x="575966" y="2826465"/>
            <a:chExt cx="1435208" cy="1310007"/>
          </a:xfrm>
        </p:grpSpPr>
        <p:cxnSp>
          <p:nvCxnSpPr>
            <p:cNvPr id="59" name="Gerade Verbindung 34"/>
            <p:cNvCxnSpPr/>
            <p:nvPr/>
          </p:nvCxnSpPr>
          <p:spPr>
            <a:xfrm flipH="1">
              <a:off x="1147488" y="3246286"/>
              <a:ext cx="76021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35"/>
            <p:cNvCxnSpPr/>
            <p:nvPr/>
          </p:nvCxnSpPr>
          <p:spPr>
            <a:xfrm flipH="1">
              <a:off x="1144015" y="3244128"/>
              <a:ext cx="3472" cy="8393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36"/>
            <p:cNvCxnSpPr/>
            <p:nvPr/>
          </p:nvCxnSpPr>
          <p:spPr>
            <a:xfrm>
              <a:off x="1144015" y="4083517"/>
              <a:ext cx="76368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feld 61"/>
            <p:cNvSpPr txBox="1"/>
            <p:nvPr/>
          </p:nvSpPr>
          <p:spPr>
            <a:xfrm>
              <a:off x="575966" y="3718714"/>
              <a:ext cx="57419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Nunito SemiBold" panose="00000700000000000000" pitchFamily="2" charset="0"/>
                  <a:cs typeface="Arial" pitchFamily="34" charset="0"/>
                </a:rPr>
                <a:t>U</a:t>
              </a:r>
              <a:r>
                <a:rPr lang="en-US" sz="1400" baseline="-25000" dirty="0" smtClean="0">
                  <a:latin typeface="Nunito SemiBold" panose="00000700000000000000" pitchFamily="2" charset="0"/>
                  <a:cs typeface="Arial" pitchFamily="34" charset="0"/>
                </a:rPr>
                <a:t>OCV</a:t>
              </a:r>
              <a:endParaRPr lang="de-DE" sz="1400" baseline="-25000" dirty="0"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grpSp>
          <p:nvGrpSpPr>
            <p:cNvPr id="63" name="Gruppieren 59"/>
            <p:cNvGrpSpPr/>
            <p:nvPr/>
          </p:nvGrpSpPr>
          <p:grpSpPr>
            <a:xfrm>
              <a:off x="1010078" y="3526505"/>
              <a:ext cx="285752" cy="285752"/>
              <a:chOff x="3500430" y="4945323"/>
              <a:chExt cx="285752" cy="285752"/>
            </a:xfrm>
          </p:grpSpPr>
          <p:sp>
            <p:nvSpPr>
              <p:cNvPr id="68" name="Ellipse 67"/>
              <p:cNvSpPr/>
              <p:nvPr/>
            </p:nvSpPr>
            <p:spPr>
              <a:xfrm>
                <a:off x="3500430" y="4945323"/>
                <a:ext cx="285752" cy="28575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  <a:latin typeface="Nunito SemiBold" panose="00000700000000000000" pitchFamily="2" charset="0"/>
                  <a:cs typeface="Arial" pitchFamily="34" charset="0"/>
                </a:endParaRPr>
              </a:p>
            </p:txBody>
          </p:sp>
          <p:cxnSp>
            <p:nvCxnSpPr>
              <p:cNvPr id="69" name="Gerade Verbindung 55"/>
              <p:cNvCxnSpPr/>
              <p:nvPr/>
            </p:nvCxnSpPr>
            <p:spPr>
              <a:xfrm rot="5400000">
                <a:off x="3643306" y="4976201"/>
                <a:ext cx="0" cy="2020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Gerade Verbindung 56"/>
              <p:cNvCxnSpPr/>
              <p:nvPr/>
            </p:nvCxnSpPr>
            <p:spPr>
              <a:xfrm rot="10800000">
                <a:off x="3610262" y="5120090"/>
                <a:ext cx="7143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Rechteck 63"/>
            <p:cNvSpPr/>
            <p:nvPr/>
          </p:nvSpPr>
          <p:spPr>
            <a:xfrm>
              <a:off x="1361801" y="3174848"/>
              <a:ext cx="357190" cy="1428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1361801" y="2826465"/>
              <a:ext cx="34176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Nunito SemiBold" panose="00000700000000000000" pitchFamily="2" charset="0"/>
                  <a:cs typeface="Arial" pitchFamily="34" charset="0"/>
                </a:rPr>
                <a:t>R</a:t>
              </a:r>
              <a:r>
                <a:rPr lang="en-US" sz="1400" baseline="-25000" dirty="0" smtClean="0">
                  <a:latin typeface="Nunito SemiBold" panose="00000700000000000000" pitchFamily="2" charset="0"/>
                  <a:cs typeface="Arial" pitchFamily="34" charset="0"/>
                </a:rPr>
                <a:t>i</a:t>
              </a:r>
              <a:endParaRPr lang="de-DE" sz="1400" baseline="-25000" dirty="0"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66" name="Ellipse 65"/>
            <p:cNvSpPr/>
            <p:nvPr/>
          </p:nvSpPr>
          <p:spPr>
            <a:xfrm>
              <a:off x="1907704" y="3193898"/>
              <a:ext cx="103470" cy="10347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67" name="Ellipse 66"/>
            <p:cNvSpPr/>
            <p:nvPr/>
          </p:nvSpPr>
          <p:spPr>
            <a:xfrm>
              <a:off x="1904232" y="4033002"/>
              <a:ext cx="103470" cy="10347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latin typeface="Nunito SemiBold" panose="00000700000000000000" pitchFamily="2" charset="0"/>
                <a:cs typeface="Arial" pitchFamily="34" charset="0"/>
              </a:endParaRPr>
            </a:p>
          </p:txBody>
        </p:sp>
      </p:grpSp>
      <p:grpSp>
        <p:nvGrpSpPr>
          <p:cNvPr id="71" name="Gruppieren 70"/>
          <p:cNvGrpSpPr/>
          <p:nvPr/>
        </p:nvGrpSpPr>
        <p:grpSpPr>
          <a:xfrm>
            <a:off x="12688212" y="2876401"/>
            <a:ext cx="2873846" cy="1308787"/>
            <a:chOff x="5117464" y="2895551"/>
            <a:chExt cx="2873846" cy="1308787"/>
          </a:xfrm>
        </p:grpSpPr>
        <p:cxnSp>
          <p:nvCxnSpPr>
            <p:cNvPr id="72" name="Gerade Verbindung 84"/>
            <p:cNvCxnSpPr/>
            <p:nvPr/>
          </p:nvCxnSpPr>
          <p:spPr>
            <a:xfrm flipH="1">
              <a:off x="5688985" y="3315372"/>
              <a:ext cx="219538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85"/>
            <p:cNvCxnSpPr/>
            <p:nvPr/>
          </p:nvCxnSpPr>
          <p:spPr>
            <a:xfrm flipH="1">
              <a:off x="5685513" y="3313214"/>
              <a:ext cx="3472" cy="8393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86"/>
            <p:cNvCxnSpPr/>
            <p:nvPr/>
          </p:nvCxnSpPr>
          <p:spPr>
            <a:xfrm>
              <a:off x="5685513" y="4152603"/>
              <a:ext cx="219885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Ellipse 74"/>
            <p:cNvSpPr/>
            <p:nvPr/>
          </p:nvSpPr>
          <p:spPr>
            <a:xfrm>
              <a:off x="7887840" y="3271289"/>
              <a:ext cx="103470" cy="10347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76" name="Ellipse 75"/>
            <p:cNvSpPr/>
            <p:nvPr/>
          </p:nvSpPr>
          <p:spPr>
            <a:xfrm>
              <a:off x="7884368" y="4100868"/>
              <a:ext cx="103470" cy="10347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77" name="Textfeld 76"/>
            <p:cNvSpPr txBox="1"/>
            <p:nvPr/>
          </p:nvSpPr>
          <p:spPr>
            <a:xfrm>
              <a:off x="5117464" y="3787800"/>
              <a:ext cx="57419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Nunito SemiBold" panose="00000700000000000000" pitchFamily="2" charset="0"/>
                  <a:cs typeface="Arial" pitchFamily="34" charset="0"/>
                </a:rPr>
                <a:t>U</a:t>
              </a:r>
              <a:r>
                <a:rPr lang="en-US" sz="1400" baseline="-25000" dirty="0" smtClean="0">
                  <a:latin typeface="Nunito SemiBold" panose="00000700000000000000" pitchFamily="2" charset="0"/>
                  <a:cs typeface="Arial" pitchFamily="34" charset="0"/>
                </a:rPr>
                <a:t>OCV</a:t>
              </a:r>
              <a:endParaRPr lang="de-DE" sz="1400" baseline="-25000" dirty="0"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grpSp>
          <p:nvGrpSpPr>
            <p:cNvPr id="78" name="Gruppieren 59"/>
            <p:cNvGrpSpPr/>
            <p:nvPr/>
          </p:nvGrpSpPr>
          <p:grpSpPr>
            <a:xfrm>
              <a:off x="5551576" y="3595591"/>
              <a:ext cx="285752" cy="285752"/>
              <a:chOff x="3500430" y="4945323"/>
              <a:chExt cx="285752" cy="285752"/>
            </a:xfrm>
          </p:grpSpPr>
          <p:sp>
            <p:nvSpPr>
              <p:cNvPr id="95" name="Ellipse 94"/>
              <p:cNvSpPr/>
              <p:nvPr/>
            </p:nvSpPr>
            <p:spPr>
              <a:xfrm>
                <a:off x="3500430" y="4945323"/>
                <a:ext cx="285752" cy="28575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  <a:latin typeface="Nunito SemiBold" panose="00000700000000000000" pitchFamily="2" charset="0"/>
                  <a:cs typeface="Arial" pitchFamily="34" charset="0"/>
                </a:endParaRPr>
              </a:p>
            </p:txBody>
          </p:sp>
          <p:cxnSp>
            <p:nvCxnSpPr>
              <p:cNvPr id="96" name="Gerade Verbindung 105"/>
              <p:cNvCxnSpPr/>
              <p:nvPr/>
            </p:nvCxnSpPr>
            <p:spPr>
              <a:xfrm rot="5400000">
                <a:off x="3643306" y="4976201"/>
                <a:ext cx="0" cy="2020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Gerade Verbindung 106"/>
              <p:cNvCxnSpPr/>
              <p:nvPr/>
            </p:nvCxnSpPr>
            <p:spPr>
              <a:xfrm rot="10800000">
                <a:off x="3610262" y="5120090"/>
                <a:ext cx="7143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Rechteck 78"/>
            <p:cNvSpPr/>
            <p:nvPr/>
          </p:nvSpPr>
          <p:spPr>
            <a:xfrm>
              <a:off x="5903299" y="3243934"/>
              <a:ext cx="357190" cy="1428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80" name="Rechteck 79"/>
            <p:cNvSpPr/>
            <p:nvPr/>
          </p:nvSpPr>
          <p:spPr>
            <a:xfrm>
              <a:off x="6474803" y="3129162"/>
              <a:ext cx="500066" cy="3753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spc="-150" dirty="0">
                <a:solidFill>
                  <a:schemeClr val="tx1"/>
                </a:solidFill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5903299" y="2895551"/>
              <a:ext cx="34176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Nunito SemiBold" panose="00000700000000000000" pitchFamily="2" charset="0"/>
                  <a:cs typeface="Arial" pitchFamily="34" charset="0"/>
                </a:rPr>
                <a:t>R</a:t>
              </a:r>
              <a:r>
                <a:rPr lang="en-US" sz="1400" baseline="-25000" dirty="0" smtClean="0">
                  <a:latin typeface="Nunito SemiBold" panose="00000700000000000000" pitchFamily="2" charset="0"/>
                  <a:cs typeface="Arial" pitchFamily="34" charset="0"/>
                </a:rPr>
                <a:t>i</a:t>
              </a:r>
              <a:endParaRPr lang="de-DE" sz="1400" baseline="-25000" dirty="0"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82" name="Rechteck 81"/>
            <p:cNvSpPr/>
            <p:nvPr/>
          </p:nvSpPr>
          <p:spPr>
            <a:xfrm>
              <a:off x="6576262" y="3060873"/>
              <a:ext cx="297148" cy="1428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83" name="Rechteck 82"/>
            <p:cNvSpPr/>
            <p:nvPr/>
          </p:nvSpPr>
          <p:spPr>
            <a:xfrm>
              <a:off x="6690827" y="3430337"/>
              <a:ext cx="74287" cy="15356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cxnSp>
          <p:nvCxnSpPr>
            <p:cNvPr id="84" name="Gerade Verbindung 97"/>
            <p:cNvCxnSpPr/>
            <p:nvPr/>
          </p:nvCxnSpPr>
          <p:spPr>
            <a:xfrm>
              <a:off x="6727018" y="3316825"/>
              <a:ext cx="0" cy="4450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feld 86"/>
            <p:cNvSpPr txBox="1"/>
            <p:nvPr/>
          </p:nvSpPr>
          <p:spPr>
            <a:xfrm>
              <a:off x="6589279" y="3558409"/>
              <a:ext cx="322524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Nunito SemiBold" panose="00000700000000000000" pitchFamily="2" charset="0"/>
                  <a:cs typeface="Arial" pitchFamily="34" charset="0"/>
                </a:rPr>
                <a:t>C</a:t>
              </a:r>
              <a:r>
                <a:rPr lang="en-US" sz="1000" baseline="-25000" dirty="0" smtClean="0">
                  <a:latin typeface="Nunito SemiBold" panose="00000700000000000000" pitchFamily="2" charset="0"/>
                  <a:cs typeface="Arial" pitchFamily="34" charset="0"/>
                </a:rPr>
                <a:t>1</a:t>
              </a:r>
              <a:endParaRPr lang="de-DE" sz="1050" baseline="-25000" dirty="0"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88" name="Textfeld 87"/>
            <p:cNvSpPr txBox="1"/>
            <p:nvPr/>
          </p:nvSpPr>
          <p:spPr>
            <a:xfrm>
              <a:off x="6573141" y="3011828"/>
              <a:ext cx="32412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Nunito SemiBold" panose="00000700000000000000" pitchFamily="2" charset="0"/>
                  <a:cs typeface="Arial" pitchFamily="34" charset="0"/>
                </a:rPr>
                <a:t>R</a:t>
              </a:r>
              <a:r>
                <a:rPr lang="en-US" sz="1000" baseline="-25000" dirty="0" smtClean="0">
                  <a:latin typeface="Nunito SemiBold" panose="00000700000000000000" pitchFamily="2" charset="0"/>
                  <a:cs typeface="Arial" pitchFamily="34" charset="0"/>
                </a:rPr>
                <a:t>1</a:t>
              </a:r>
              <a:endParaRPr lang="de-DE" sz="900" baseline="-25000" dirty="0"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89" name="Rechteck 88"/>
            <p:cNvSpPr/>
            <p:nvPr/>
          </p:nvSpPr>
          <p:spPr>
            <a:xfrm>
              <a:off x="7171058" y="3134091"/>
              <a:ext cx="500066" cy="3753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spc="-150" dirty="0">
                <a:solidFill>
                  <a:schemeClr val="tx1"/>
                </a:solidFill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90" name="Rechteck 89"/>
            <p:cNvSpPr/>
            <p:nvPr/>
          </p:nvSpPr>
          <p:spPr>
            <a:xfrm>
              <a:off x="7272517" y="3065802"/>
              <a:ext cx="297148" cy="1428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91" name="Rechteck 90"/>
            <p:cNvSpPr/>
            <p:nvPr/>
          </p:nvSpPr>
          <p:spPr>
            <a:xfrm>
              <a:off x="7387082" y="3435266"/>
              <a:ext cx="74287" cy="15356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cxnSp>
          <p:nvCxnSpPr>
            <p:cNvPr id="92" name="Gerade Verbindung 115"/>
            <p:cNvCxnSpPr/>
            <p:nvPr/>
          </p:nvCxnSpPr>
          <p:spPr>
            <a:xfrm>
              <a:off x="7423273" y="3321754"/>
              <a:ext cx="0" cy="4450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feld 92"/>
            <p:cNvSpPr txBox="1"/>
            <p:nvPr/>
          </p:nvSpPr>
          <p:spPr>
            <a:xfrm>
              <a:off x="7285534" y="3563338"/>
              <a:ext cx="322524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Nunito SemiBold" panose="00000700000000000000" pitchFamily="2" charset="0"/>
                  <a:cs typeface="Arial" pitchFamily="34" charset="0"/>
                </a:rPr>
                <a:t>C</a:t>
              </a:r>
              <a:r>
                <a:rPr lang="en-US" sz="1000" baseline="-25000" dirty="0" smtClean="0">
                  <a:latin typeface="Nunito SemiBold" panose="00000700000000000000" pitchFamily="2" charset="0"/>
                  <a:cs typeface="Arial" pitchFamily="34" charset="0"/>
                </a:rPr>
                <a:t>2</a:t>
              </a:r>
              <a:endParaRPr lang="de-DE" sz="1050" baseline="-25000" dirty="0">
                <a:latin typeface="Nunito SemiBold" panose="00000700000000000000" pitchFamily="2" charset="0"/>
                <a:cs typeface="Arial" pitchFamily="34" charset="0"/>
              </a:endParaRPr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7269396" y="3016757"/>
              <a:ext cx="32412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Nunito SemiBold" panose="00000700000000000000" pitchFamily="2" charset="0"/>
                  <a:cs typeface="Arial" pitchFamily="34" charset="0"/>
                </a:rPr>
                <a:t>R</a:t>
              </a:r>
              <a:r>
                <a:rPr lang="en-US" sz="1000" baseline="-25000" dirty="0" smtClean="0">
                  <a:latin typeface="Nunito SemiBold" panose="00000700000000000000" pitchFamily="2" charset="0"/>
                  <a:cs typeface="Arial" pitchFamily="34" charset="0"/>
                </a:rPr>
                <a:t>2</a:t>
              </a:r>
              <a:endParaRPr lang="de-DE" sz="900" baseline="-25000" dirty="0">
                <a:latin typeface="Nunito SemiBold" panose="00000700000000000000" pitchFamily="2" charset="0"/>
                <a:cs typeface="Arial" pitchFamily="34" charset="0"/>
              </a:endParaRPr>
            </a:p>
          </p:txBody>
        </p:sp>
      </p:grpSp>
      <p:grpSp>
        <p:nvGrpSpPr>
          <p:cNvPr id="107" name="Gruppieren 106"/>
          <p:cNvGrpSpPr/>
          <p:nvPr/>
        </p:nvGrpSpPr>
        <p:grpSpPr>
          <a:xfrm>
            <a:off x="672940" y="1218311"/>
            <a:ext cx="487718" cy="5058644"/>
            <a:chOff x="465702" y="1320293"/>
            <a:chExt cx="315694" cy="4902882"/>
          </a:xfrm>
        </p:grpSpPr>
        <p:sp>
          <p:nvSpPr>
            <p:cNvPr id="100" name="Trapezoid 99"/>
            <p:cNvSpPr/>
            <p:nvPr/>
          </p:nvSpPr>
          <p:spPr>
            <a:xfrm rot="10800000">
              <a:off x="465702" y="1777279"/>
              <a:ext cx="310363" cy="4445896"/>
            </a:xfrm>
            <a:prstGeom prst="trapezoid">
              <a:avLst>
                <a:gd name="adj" fmla="val 44929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3" name="Textfeld 102"/>
            <p:cNvSpPr txBox="1"/>
            <p:nvPr/>
          </p:nvSpPr>
          <p:spPr>
            <a:xfrm rot="16200000">
              <a:off x="-268344" y="2170812"/>
              <a:ext cx="1900260" cy="199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Computing </a:t>
              </a:r>
              <a:r>
                <a:rPr lang="de-DE" sz="14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speed</a:t>
              </a:r>
              <a:endPara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06" name="Gruppieren 105"/>
          <p:cNvGrpSpPr/>
          <p:nvPr/>
        </p:nvGrpSpPr>
        <p:grpSpPr>
          <a:xfrm>
            <a:off x="4684026" y="1602285"/>
            <a:ext cx="501681" cy="4685841"/>
            <a:chOff x="817073" y="1777279"/>
            <a:chExt cx="318571" cy="4481384"/>
          </a:xfrm>
        </p:grpSpPr>
        <p:sp>
          <p:nvSpPr>
            <p:cNvPr id="104" name="Trapezoid 103"/>
            <p:cNvSpPr/>
            <p:nvPr/>
          </p:nvSpPr>
          <p:spPr>
            <a:xfrm>
              <a:off x="817073" y="1777279"/>
              <a:ext cx="310363" cy="4445896"/>
            </a:xfrm>
            <a:prstGeom prst="trapezoid">
              <a:avLst>
                <a:gd name="adj" fmla="val 44929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5" name="Textfeld 104"/>
            <p:cNvSpPr txBox="1"/>
            <p:nvPr/>
          </p:nvSpPr>
          <p:spPr>
            <a:xfrm rot="16200000">
              <a:off x="275924" y="5398942"/>
              <a:ext cx="1524000" cy="195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Accuracy</a:t>
              </a:r>
              <a:endPara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93" name="Grafik 1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630" y="1524728"/>
            <a:ext cx="3089515" cy="470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2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336000" y="1259999"/>
            <a:ext cx="5307716" cy="50400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Physico</a:t>
            </a:r>
            <a:r>
              <a:rPr lang="en-US" dirty="0" smtClean="0"/>
              <a:t>-chemical models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3F8B86C-21BE-494B-9772-6D72700E1C1A}" type="slidenum">
              <a:rPr lang="de-DE" smtClean="0"/>
              <a:pPr/>
              <a:t>86</a:t>
            </a:fld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</a:p>
          <a:p>
            <a:pPr lvl="1"/>
            <a:r>
              <a:rPr lang="en-US" dirty="0" smtClean="0"/>
              <a:t>Description of mass and charge balances in the electrolyte and the active material</a:t>
            </a:r>
          </a:p>
          <a:p>
            <a:pPr lvl="1"/>
            <a:r>
              <a:rPr lang="en-US" dirty="0" smtClean="0"/>
              <a:t>The charge transfer reaction describes the interface between both domains</a:t>
            </a:r>
          </a:p>
          <a:p>
            <a:r>
              <a:rPr lang="en-US" dirty="0" smtClean="0"/>
              <a:t>Advantages</a:t>
            </a:r>
          </a:p>
          <a:p>
            <a:pPr lvl="1">
              <a:buClr>
                <a:schemeClr val="accent1"/>
              </a:buClr>
              <a:buFont typeface="Arial Black" panose="020B0A04020102020204" pitchFamily="34" charset="0"/>
              <a:buChar char="+"/>
            </a:pPr>
            <a:r>
              <a:rPr lang="en-US" dirty="0" smtClean="0"/>
              <a:t>Parameters are based on material properties and geometrical design.</a:t>
            </a:r>
          </a:p>
          <a:p>
            <a:pPr lvl="1">
              <a:buClr>
                <a:schemeClr val="accent1"/>
              </a:buClr>
              <a:buFont typeface="Arial Black" panose="020B0A04020102020204" pitchFamily="34" charset="0"/>
              <a:buChar char="+"/>
            </a:pPr>
            <a:r>
              <a:rPr lang="en-US" dirty="0" smtClean="0"/>
              <a:t>Models deliver space resolved Li-concentration and potentials </a:t>
            </a:r>
          </a:p>
          <a:p>
            <a:r>
              <a:rPr lang="en-US" dirty="0" smtClean="0"/>
              <a:t>Disadvantages</a:t>
            </a:r>
          </a:p>
          <a:p>
            <a:pPr lvl="1">
              <a:buClr>
                <a:schemeClr val="accent3"/>
              </a:buClr>
              <a:buFont typeface="Arial Black" panose="020B0A04020102020204" pitchFamily="34" charset="0"/>
              <a:buChar char="−"/>
            </a:pPr>
            <a:r>
              <a:rPr lang="en-US" dirty="0" smtClean="0"/>
              <a:t>Complex numerical system: </a:t>
            </a:r>
            <a:br>
              <a:rPr lang="en-US" dirty="0" smtClean="0"/>
            </a:br>
            <a:r>
              <a:rPr lang="en-US" dirty="0" smtClean="0"/>
              <a:t>high computation requirements</a:t>
            </a:r>
          </a:p>
          <a:p>
            <a:pPr lvl="1">
              <a:buClr>
                <a:schemeClr val="accent3"/>
              </a:buClr>
              <a:buFont typeface="Arial Black" panose="020B0A04020102020204" pitchFamily="34" charset="0"/>
              <a:buChar char="−"/>
            </a:pPr>
            <a:r>
              <a:rPr lang="en-US" dirty="0" smtClean="0"/>
              <a:t>Parametrization is difficult:</a:t>
            </a:r>
            <a:br>
              <a:rPr lang="en-US" dirty="0" smtClean="0"/>
            </a:br>
            <a:r>
              <a:rPr lang="en-US" dirty="0" smtClean="0"/>
              <a:t>Detailed cell analyzes necessary to determine all parameters. </a:t>
            </a:r>
          </a:p>
          <a:p>
            <a:pPr lvl="1"/>
            <a:endParaRPr lang="de-DE" dirty="0" smtClean="0"/>
          </a:p>
          <a:p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en-US" dirty="0"/>
              <a:t>4.1	Overview over modelling strategies for different length scales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/>
          <a:srcRect l="41848" t="44282" r="5557" b="41380"/>
          <a:stretch/>
        </p:blipFill>
        <p:spPr>
          <a:xfrm>
            <a:off x="416472" y="1597652"/>
            <a:ext cx="3112085" cy="1228183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72" y="2830039"/>
            <a:ext cx="4995475" cy="2909264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5"/>
          <a:stretch/>
        </p:blipFill>
        <p:spPr>
          <a:xfrm>
            <a:off x="2734168" y="5065949"/>
            <a:ext cx="3434898" cy="1233251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479369" y="5942986"/>
            <a:ext cx="593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2"/>
                </a:solidFill>
              </a:rPr>
              <a:t>[ERH]</a:t>
            </a:r>
            <a:endParaRPr lang="de-DE" sz="1200" dirty="0">
              <a:solidFill>
                <a:schemeClr val="bg2"/>
              </a:solidFill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9541" y="1597652"/>
            <a:ext cx="2589525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7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3F8B86C-21BE-494B-9772-6D72700E1C1A}" type="slidenum">
              <a:rPr lang="de-DE" smtClean="0"/>
              <a:pPr/>
              <a:t>87</a:t>
            </a:fld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smtClean="0"/>
              <a:t>Simple ECM (1</a:t>
            </a:r>
            <a:r>
              <a:rPr lang="en-US" baseline="30000" dirty="0" smtClean="0"/>
              <a:t>st</a:t>
            </a:r>
            <a:r>
              <a:rPr lang="en-US" dirty="0" smtClean="0"/>
              <a:t> order)</a:t>
            </a:r>
          </a:p>
          <a:p>
            <a:pPr lvl="1"/>
            <a:r>
              <a:rPr lang="en-US" dirty="0" smtClean="0"/>
              <a:t>OCV </a:t>
            </a:r>
          </a:p>
          <a:p>
            <a:pPr lvl="1"/>
            <a:r>
              <a:rPr lang="en-US" dirty="0" err="1" smtClean="0"/>
              <a:t>Ri</a:t>
            </a:r>
            <a:r>
              <a:rPr lang="en-US" dirty="0" smtClean="0"/>
              <a:t> + 1 RC-element, </a:t>
            </a:r>
            <a:br>
              <a:rPr lang="en-US" dirty="0" smtClean="0"/>
            </a:br>
            <a:r>
              <a:rPr lang="en-US" dirty="0" smtClean="0"/>
              <a:t>parametrization for </a:t>
            </a:r>
            <a:br>
              <a:rPr lang="en-US" dirty="0" smtClean="0"/>
            </a:br>
            <a:r>
              <a:rPr lang="en-US" dirty="0" smtClean="0"/>
              <a:t>different SOC</a:t>
            </a:r>
          </a:p>
          <a:p>
            <a:r>
              <a:rPr lang="en-US" dirty="0" smtClean="0"/>
              <a:t>Method for parametrization</a:t>
            </a:r>
          </a:p>
          <a:p>
            <a:pPr lvl="1"/>
            <a:r>
              <a:rPr lang="en-US" dirty="0" smtClean="0"/>
              <a:t>RC-element describes the low speed diffusion processes (minute range)</a:t>
            </a:r>
          </a:p>
          <a:p>
            <a:pPr lvl="1"/>
            <a:r>
              <a:rPr lang="en-US" dirty="0" err="1" smtClean="0"/>
              <a:t>Ri</a:t>
            </a:r>
            <a:r>
              <a:rPr lang="en-US" dirty="0" smtClean="0"/>
              <a:t> describes the high frequency resistance and the charge transfer (all fast effects)</a:t>
            </a:r>
          </a:p>
          <a:p>
            <a:r>
              <a:rPr lang="en-US" dirty="0" smtClean="0"/>
              <a:t>Simulation accuracy </a:t>
            </a:r>
          </a:p>
          <a:p>
            <a:pPr lvl="1"/>
            <a:r>
              <a:rPr lang="en-US" dirty="0" smtClean="0"/>
              <a:t>Average voltage error:  &lt; 30 mV </a:t>
            </a:r>
          </a:p>
          <a:p>
            <a:pPr lvl="1"/>
            <a:r>
              <a:rPr lang="en-US" dirty="0" smtClean="0"/>
              <a:t>Only at low state of charge higher errors are seen</a:t>
            </a:r>
          </a:p>
          <a:p>
            <a:pPr lvl="1"/>
            <a:r>
              <a:rPr lang="en-US" dirty="0" smtClean="0"/>
              <a:t>Further improvement possible</a:t>
            </a:r>
          </a:p>
          <a:p>
            <a:r>
              <a:rPr lang="en-US" dirty="0" smtClean="0"/>
              <a:t>Limitations</a:t>
            </a:r>
          </a:p>
          <a:p>
            <a:pPr lvl="1"/>
            <a:r>
              <a:rPr lang="en-US" dirty="0" smtClean="0"/>
              <a:t>Very high currents and low temperatures </a:t>
            </a:r>
          </a:p>
          <a:p>
            <a:pPr lvl="1"/>
            <a:endParaRPr lang="en-US" dirty="0" smtClean="0"/>
          </a:p>
          <a:p>
            <a:pPr lvl="1"/>
            <a:endParaRPr lang="de-DE" dirty="0" smtClean="0"/>
          </a:p>
          <a:p>
            <a:endParaRPr lang="en-US" dirty="0"/>
          </a:p>
        </p:txBody>
      </p:sp>
      <p:sp>
        <p:nvSpPr>
          <p:cNvPr id="16" name="Inhaltsplatzhalt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Simulation of an EV driving profile</a:t>
            </a:r>
          </a:p>
          <a:p>
            <a:pPr marL="270000" lvl="1" indent="0">
              <a:buNone/>
            </a:pPr>
            <a:endParaRPr lang="de-DE" dirty="0"/>
          </a:p>
          <a:p>
            <a:pPr lvl="1"/>
            <a:endParaRPr lang="de-DE" dirty="0"/>
          </a:p>
          <a:p>
            <a:endParaRPr lang="en-US" dirty="0"/>
          </a:p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en-US" dirty="0"/>
              <a:t>4.2  </a:t>
            </a:r>
            <a:r>
              <a:rPr lang="en-US" dirty="0" smtClean="0"/>
              <a:t>Electrical </a:t>
            </a:r>
            <a:r>
              <a:rPr lang="en-US" dirty="0"/>
              <a:t>and thermal simulation of lithium-ion batteries</a:t>
            </a:r>
          </a:p>
        </p:txBody>
      </p:sp>
      <p:pic>
        <p:nvPicPr>
          <p:cNvPr id="8" name="Grafik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3"/>
          <a:stretch/>
        </p:blipFill>
        <p:spPr bwMode="auto">
          <a:xfrm>
            <a:off x="325959" y="1758950"/>
            <a:ext cx="4800441" cy="26049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Grafik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2"/>
          <a:stretch/>
        </p:blipFill>
        <p:spPr bwMode="auto">
          <a:xfrm>
            <a:off x="475840" y="4436183"/>
            <a:ext cx="2992582" cy="1866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Grafik 12" descr="Bildschirmausschnitt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0"/>
          <a:stretch/>
        </p:blipFill>
        <p:spPr bwMode="auto">
          <a:xfrm>
            <a:off x="9651845" y="1694521"/>
            <a:ext cx="1754155" cy="10541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Grafik 1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2" r="7220"/>
          <a:stretch/>
        </p:blipFill>
        <p:spPr bwMode="auto">
          <a:xfrm>
            <a:off x="3252661" y="4417374"/>
            <a:ext cx="2777998" cy="19045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5021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3F8B86C-21BE-494B-9772-6D72700E1C1A}" type="slidenum">
              <a:rPr lang="de-DE" smtClean="0"/>
              <a:pPr/>
              <a:t>88</a:t>
            </a:fld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smtClean="0"/>
              <a:t>Coupled electrical, </a:t>
            </a:r>
            <a:r>
              <a:rPr lang="en-US" dirty="0" err="1" smtClean="0"/>
              <a:t>physico</a:t>
            </a:r>
            <a:r>
              <a:rPr lang="en-US" dirty="0" smtClean="0"/>
              <a:t>-chemical and thermal model</a:t>
            </a:r>
          </a:p>
          <a:p>
            <a:pPr lvl="1"/>
            <a:r>
              <a:rPr lang="en-US" dirty="0" smtClean="0"/>
              <a:t>Newman Model is used to simplify microstructure.</a:t>
            </a:r>
          </a:p>
          <a:p>
            <a:pPr lvl="1"/>
            <a:r>
              <a:rPr lang="en-US" dirty="0" smtClean="0"/>
              <a:t>2 D electrical model is used to describe current distribution.</a:t>
            </a:r>
          </a:p>
          <a:p>
            <a:pPr lvl="1"/>
            <a:r>
              <a:rPr lang="en-US" dirty="0" smtClean="0"/>
              <a:t>3D Thermal model is used.</a:t>
            </a:r>
          </a:p>
          <a:p>
            <a:pPr lvl="1"/>
            <a:r>
              <a:rPr lang="en-US" dirty="0" smtClean="0"/>
              <a:t>All models are coupled</a:t>
            </a:r>
          </a:p>
          <a:p>
            <a:r>
              <a:rPr lang="en-US" dirty="0" smtClean="0"/>
              <a:t>Method for parametrization</a:t>
            </a:r>
          </a:p>
          <a:p>
            <a:pPr lvl="1"/>
            <a:r>
              <a:rPr lang="en-US" dirty="0" smtClean="0"/>
              <a:t>Cell opening to determine the geometry of electrodes</a:t>
            </a:r>
          </a:p>
          <a:p>
            <a:pPr lvl="1"/>
            <a:r>
              <a:rPr lang="en-US" dirty="0" smtClean="0"/>
              <a:t>Many parameters from literature</a:t>
            </a:r>
          </a:p>
          <a:p>
            <a:r>
              <a:rPr lang="en-US" dirty="0" smtClean="0"/>
              <a:t>Typical applications</a:t>
            </a:r>
          </a:p>
          <a:p>
            <a:pPr lvl="1"/>
            <a:r>
              <a:rPr lang="en-US" dirty="0" smtClean="0"/>
              <a:t>Analyze and understand cell internal inhomogeneities</a:t>
            </a:r>
          </a:p>
          <a:p>
            <a:pPr lvl="1"/>
            <a:r>
              <a:rPr lang="en-US" dirty="0" smtClean="0"/>
              <a:t>Cell design and electrode design optimization</a:t>
            </a:r>
          </a:p>
          <a:p>
            <a:pPr lvl="1"/>
            <a:r>
              <a:rPr lang="en-US" dirty="0" smtClean="0"/>
              <a:t>Analyze the influence of cooling systems: Cell internal temperature gradients caused by cooling systems.</a:t>
            </a:r>
          </a:p>
          <a:p>
            <a:pPr lvl="1"/>
            <a:endParaRPr lang="en-US" dirty="0" smtClean="0"/>
          </a:p>
          <a:p>
            <a:pPr lvl="1"/>
            <a:endParaRPr lang="de-DE" dirty="0" smtClean="0"/>
          </a:p>
          <a:p>
            <a:endParaRPr lang="en-US" dirty="0"/>
          </a:p>
        </p:txBody>
      </p:sp>
      <p:sp>
        <p:nvSpPr>
          <p:cNvPr id="16" name="Inhaltsplatzhalt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Coupled models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Discharge with 3C (different cell designs)</a:t>
            </a:r>
          </a:p>
          <a:p>
            <a:pPr marL="270000" lvl="1" indent="0">
              <a:buNone/>
            </a:pPr>
            <a:endParaRPr lang="de-DE" dirty="0"/>
          </a:p>
          <a:p>
            <a:pPr lvl="1"/>
            <a:endParaRPr lang="de-DE" dirty="0"/>
          </a:p>
          <a:p>
            <a:endParaRPr lang="en-US" dirty="0"/>
          </a:p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en-US" dirty="0"/>
              <a:t>4.2  </a:t>
            </a:r>
            <a:r>
              <a:rPr lang="en-US" dirty="0" smtClean="0"/>
              <a:t>Electrical </a:t>
            </a:r>
            <a:r>
              <a:rPr lang="en-US" dirty="0"/>
              <a:t>and thermal simulation of lithium-ion batteries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2" y="4080572"/>
            <a:ext cx="5850748" cy="183139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73" y="1540706"/>
            <a:ext cx="5808053" cy="215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7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sz="1800" dirty="0" smtClean="0"/>
              <a:t>Method</a:t>
            </a:r>
          </a:p>
          <a:p>
            <a:pPr lvl="1"/>
            <a:r>
              <a:rPr lang="en-US" dirty="0" smtClean="0"/>
              <a:t>Balance of heat</a:t>
            </a:r>
          </a:p>
          <a:p>
            <a:pPr lvl="2"/>
            <a:r>
              <a:rPr lang="en-US" dirty="0" smtClean="0"/>
              <a:t>At the cell boundaries</a:t>
            </a:r>
          </a:p>
          <a:p>
            <a:pPr lvl="2"/>
            <a:r>
              <a:rPr lang="en-US" dirty="0" smtClean="0"/>
              <a:t>Within the cell</a:t>
            </a:r>
          </a:p>
          <a:p>
            <a:pPr lvl="1"/>
            <a:r>
              <a:rPr lang="en-US" dirty="0" smtClean="0"/>
              <a:t>Heat sources (Joule heat, reversible heat)</a:t>
            </a:r>
          </a:p>
          <a:p>
            <a:pPr lvl="1"/>
            <a:r>
              <a:rPr lang="en-US" dirty="0" smtClean="0"/>
              <a:t>Heat sinks (conduction, convection, radiation, rev. heat)</a:t>
            </a:r>
          </a:p>
          <a:p>
            <a:pPr lvl="1"/>
            <a:r>
              <a:rPr lang="en-US" dirty="0" smtClean="0"/>
              <a:t>0D, or 1-3D description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Heat spec. capacity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p</a:t>
            </a:r>
            <a:r>
              <a:rPr lang="en-US" dirty="0" smtClean="0"/>
              <a:t> of Li-Ion cells</a:t>
            </a:r>
            <a:br>
              <a:rPr lang="en-US" dirty="0" smtClean="0"/>
            </a:br>
            <a:r>
              <a:rPr lang="en-US" dirty="0" smtClean="0"/>
              <a:t>typ. 1.00 kJ/(kg K)    (</a:t>
            </a:r>
            <a:r>
              <a:rPr lang="en-US" dirty="0" smtClean="0">
                <a:sym typeface="Symbol" panose="05050102010706020507" pitchFamily="18" charset="2"/>
              </a:rPr>
              <a:t> 20 %)</a:t>
            </a:r>
          </a:p>
          <a:p>
            <a:pPr lvl="1"/>
            <a:endParaRPr lang="en-US" dirty="0">
              <a:sym typeface="Symbol" panose="05050102010706020507" pitchFamily="18" charset="2"/>
            </a:endParaRPr>
          </a:p>
          <a:p>
            <a:pPr lvl="1"/>
            <a:r>
              <a:rPr lang="en-US" dirty="0" smtClean="0">
                <a:sym typeface="Symbol" panose="05050102010706020507" pitchFamily="18" charset="2"/>
              </a:rPr>
              <a:t>The heat conductivity within Li-Ion cells is strongly anisotropic. The conductivity along the electrodes is about </a:t>
            </a:r>
            <a:r>
              <a:rPr lang="en-US" u="sng" dirty="0" smtClean="0">
                <a:sym typeface="Symbol" panose="05050102010706020507" pitchFamily="18" charset="2"/>
              </a:rPr>
              <a:t>10 times higher </a:t>
            </a:r>
            <a:r>
              <a:rPr lang="en-US" dirty="0" smtClean="0">
                <a:sym typeface="Symbol" panose="05050102010706020507" pitchFamily="18" charset="2"/>
              </a:rPr>
              <a:t>in comparison across the electrodes.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7038" y="0"/>
            <a:ext cx="11520000" cy="1080000"/>
          </a:xfrm>
        </p:spPr>
        <p:txBody>
          <a:bodyPr/>
          <a:lstStyle/>
          <a:p>
            <a:pPr indent="0"/>
            <a:r>
              <a:rPr lang="en-US" dirty="0"/>
              <a:t>4.2  </a:t>
            </a:r>
            <a:r>
              <a:rPr lang="en-US" dirty="0" smtClean="0"/>
              <a:t>Electrical </a:t>
            </a:r>
            <a:r>
              <a:rPr lang="en-US" dirty="0"/>
              <a:t>and thermal simulation of lithium-ion batteries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89</a:t>
            </a:fld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479369" y="1684367"/>
            <a:ext cx="5514000" cy="3489266"/>
            <a:chOff x="887506" y="2649161"/>
            <a:chExt cx="5137056" cy="3250735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506" y="2649161"/>
              <a:ext cx="5137056" cy="3250735"/>
            </a:xfrm>
            <a:prstGeom prst="rect">
              <a:avLst/>
            </a:prstGeom>
          </p:spPr>
        </p:pic>
        <p:sp>
          <p:nvSpPr>
            <p:cNvPr id="6" name="Textfeld 5"/>
            <p:cNvSpPr txBox="1"/>
            <p:nvPr/>
          </p:nvSpPr>
          <p:spPr>
            <a:xfrm>
              <a:off x="966722" y="2670756"/>
              <a:ext cx="2614818" cy="27699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0">
                  <a:srgbClr val="EAE7E5"/>
                </a:gs>
                <a:gs pos="100000">
                  <a:srgbClr val="F4F2F1"/>
                </a:gs>
              </a:gsLst>
              <a:lin ang="0" scaled="1"/>
              <a:tileRect/>
            </a:gradFill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/>
                <a:t>Thermal model of the cell (2D/3D)</a:t>
              </a:r>
              <a:endParaRPr lang="en-GB" sz="1200" b="1" dirty="0"/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435827" y="5196813"/>
            <a:ext cx="593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2"/>
                </a:solidFill>
              </a:rPr>
              <a:t>[ERH]</a:t>
            </a:r>
            <a:endParaRPr lang="de-DE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15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6000" y="1259999"/>
            <a:ext cx="5939388" cy="50400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Working principle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Reaction equations</a:t>
            </a:r>
          </a:p>
          <a:p>
            <a:pPr>
              <a:spcBef>
                <a:spcPts val="1200"/>
              </a:spcBef>
            </a:pPr>
            <a:r>
              <a:rPr lang="en-US" sz="1400" dirty="0"/>
              <a:t>Positive electrode:	 LiCoO</a:t>
            </a:r>
            <a:r>
              <a:rPr lang="en-US" sz="1400" baseline="-25000" dirty="0"/>
              <a:t>2</a:t>
            </a:r>
            <a:r>
              <a:rPr lang="en-US" sz="1400" dirty="0"/>
              <a:t> 				Li</a:t>
            </a:r>
            <a:r>
              <a:rPr lang="en-US" sz="1400" baseline="-25000" dirty="0"/>
              <a:t>1-x</a:t>
            </a:r>
            <a:r>
              <a:rPr lang="en-US" sz="1400" dirty="0"/>
              <a:t>CoO</a:t>
            </a:r>
            <a:r>
              <a:rPr lang="en-US" sz="1400" baseline="-25000" dirty="0"/>
              <a:t>2</a:t>
            </a:r>
            <a:r>
              <a:rPr lang="en-US" sz="1400" dirty="0"/>
              <a:t> + x Li</a:t>
            </a:r>
            <a:r>
              <a:rPr lang="en-US" sz="1400" baseline="40000" dirty="0"/>
              <a:t>+</a:t>
            </a:r>
            <a:r>
              <a:rPr lang="en-US" sz="1400" dirty="0"/>
              <a:t> + x e</a:t>
            </a:r>
            <a:r>
              <a:rPr lang="en-US" sz="1400" baseline="40000" dirty="0"/>
              <a:t>-</a:t>
            </a:r>
            <a:endParaRPr lang="en-US" sz="1400" dirty="0"/>
          </a:p>
          <a:p>
            <a:pPr>
              <a:spcBef>
                <a:spcPts val="1200"/>
              </a:spcBef>
            </a:pPr>
            <a:r>
              <a:rPr lang="en-US" sz="1400" dirty="0"/>
              <a:t>Negative electrode:	 x Li</a:t>
            </a:r>
            <a:r>
              <a:rPr lang="en-US" sz="1400" baseline="40000" dirty="0"/>
              <a:t>+</a:t>
            </a:r>
            <a:r>
              <a:rPr lang="en-US" sz="1400" dirty="0"/>
              <a:t> + x e</a:t>
            </a:r>
            <a:r>
              <a:rPr lang="en-US" sz="1400" baseline="40000" dirty="0"/>
              <a:t>-</a:t>
            </a:r>
            <a:r>
              <a:rPr lang="en-US" sz="1400" dirty="0"/>
              <a:t> + C</a:t>
            </a:r>
            <a:r>
              <a:rPr lang="en-US" sz="1400" baseline="-25000" dirty="0"/>
              <a:t>6</a:t>
            </a:r>
            <a:r>
              <a:rPr lang="en-US" sz="1400" dirty="0"/>
              <a:t> 					Li</a:t>
            </a:r>
            <a:r>
              <a:rPr lang="en-US" sz="1400" baseline="-25000" dirty="0"/>
              <a:t>x</a:t>
            </a:r>
            <a:r>
              <a:rPr lang="en-US" sz="1400" dirty="0"/>
              <a:t>C</a:t>
            </a:r>
            <a:r>
              <a:rPr lang="en-US" sz="1400" baseline="-25000" dirty="0"/>
              <a:t>6</a:t>
            </a:r>
            <a:endParaRPr lang="en-US" sz="1400" dirty="0"/>
          </a:p>
          <a:p>
            <a:pPr>
              <a:spcBef>
                <a:spcPts val="1200"/>
              </a:spcBef>
            </a:pPr>
            <a:r>
              <a:rPr lang="en-US" sz="1400" dirty="0"/>
              <a:t>Overall reaction:		 LiCoO</a:t>
            </a:r>
            <a:r>
              <a:rPr lang="en-US" sz="1400" baseline="-25000" dirty="0"/>
              <a:t>2</a:t>
            </a:r>
            <a:r>
              <a:rPr lang="en-US" sz="1400" dirty="0"/>
              <a:t> + C</a:t>
            </a:r>
            <a:r>
              <a:rPr lang="en-US" sz="1400" baseline="-25000" dirty="0"/>
              <a:t>6</a:t>
            </a:r>
            <a:r>
              <a:rPr lang="en-US" sz="1400" dirty="0"/>
              <a:t>					Li</a:t>
            </a:r>
            <a:r>
              <a:rPr lang="en-US" sz="1400" baseline="-25000" dirty="0"/>
              <a:t>1-x</a:t>
            </a:r>
            <a:r>
              <a:rPr lang="en-US" sz="1400" dirty="0"/>
              <a:t>CoO</a:t>
            </a:r>
            <a:r>
              <a:rPr lang="en-US" sz="1400" baseline="-25000" dirty="0"/>
              <a:t>2</a:t>
            </a:r>
            <a:r>
              <a:rPr lang="en-US" sz="1400" dirty="0"/>
              <a:t> + Li</a:t>
            </a:r>
            <a:r>
              <a:rPr lang="en-US" sz="1400" baseline="-25000" dirty="0"/>
              <a:t>x</a:t>
            </a:r>
            <a:r>
              <a:rPr lang="en-US" sz="1400" dirty="0"/>
              <a:t>C</a:t>
            </a:r>
            <a:r>
              <a:rPr lang="en-US" sz="1400" baseline="-25000" dirty="0"/>
              <a:t>6</a:t>
            </a:r>
            <a:endParaRPr lang="en-US" sz="1800" dirty="0"/>
          </a:p>
          <a:p>
            <a:endParaRPr lang="en-US" sz="1800" dirty="0"/>
          </a:p>
          <a:p>
            <a:pPr lvl="1"/>
            <a:endParaRPr lang="en-US" sz="1600" dirty="0"/>
          </a:p>
        </p:txBody>
      </p:sp>
      <p:sp>
        <p:nvSpPr>
          <p:cNvPr id="9" name="Inhaltsplatzhalter 8"/>
          <p:cNvSpPr>
            <a:spLocks noGrp="1"/>
          </p:cNvSpPr>
          <p:nvPr>
            <p:ph idx="13"/>
          </p:nvPr>
        </p:nvSpPr>
        <p:spPr>
          <a:xfrm>
            <a:off x="5931019" y="1259999"/>
            <a:ext cx="5924981" cy="5040000"/>
          </a:xfrm>
        </p:spPr>
        <p:txBody>
          <a:bodyPr rIns="0"/>
          <a:lstStyle/>
          <a:p>
            <a:pPr>
              <a:spcBef>
                <a:spcPts val="600"/>
              </a:spcBef>
            </a:pPr>
            <a:r>
              <a:rPr lang="en-US" sz="1600" b="1" dirty="0">
                <a:solidFill>
                  <a:schemeClr val="accent1"/>
                </a:solidFill>
              </a:rPr>
              <a:t>Charging process</a:t>
            </a:r>
            <a:r>
              <a:rPr lang="en-US" sz="1600" dirty="0"/>
              <a:t>		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Withdrawal (deintercalation) of lithium ions from cathode active material (positive electrode)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Simultaneous storage (intercalation) of lithium ions into anode active material (negative electrode)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Equalization of different lithium-ion concentrations in the electrolyte by diffusion of lithium-ions from cathode to anode 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Rising energy content and cell potential </a:t>
            </a:r>
          </a:p>
          <a:p>
            <a:pPr>
              <a:spcBef>
                <a:spcPts val="600"/>
              </a:spcBef>
            </a:pPr>
            <a:r>
              <a:rPr lang="en-US" sz="1600" b="1" dirty="0">
                <a:solidFill>
                  <a:schemeClr val="tx2"/>
                </a:solidFill>
              </a:rPr>
              <a:t>Discharging process	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Reversion of all processes 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Specific feature of lithium-ion batteries:		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Intercalation electrodes instead of conversion electrodes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No dissolution and deposition of active materials during charging and discharging (as it is the case for e.g. lead-acid batteries)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Active materials of both electrodes serve solely as host lattice structure for the insertion and extraction of lithium-ions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The structural composition of the electrode active materials remains unchanged during charging and discharging 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1.2 	Components and working principle of a lithium-ion battery cell</a:t>
            </a:r>
            <a:endParaRPr lang="de-DE" dirty="0"/>
          </a:p>
        </p:txBody>
      </p:sp>
      <p:grpSp>
        <p:nvGrpSpPr>
          <p:cNvPr id="22" name="Gruppieren 21"/>
          <p:cNvGrpSpPr/>
          <p:nvPr/>
        </p:nvGrpSpPr>
        <p:grpSpPr>
          <a:xfrm>
            <a:off x="742229" y="1640524"/>
            <a:ext cx="4571165" cy="2657953"/>
            <a:chOff x="595084" y="1608992"/>
            <a:chExt cx="4571165" cy="2657953"/>
          </a:xfrm>
        </p:grpSpPr>
        <p:pic>
          <p:nvPicPr>
            <p:cNvPr id="14" name="Inhaltsplatzhalter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84" y="1608992"/>
              <a:ext cx="4571165" cy="2657953"/>
            </a:xfrm>
            <a:prstGeom prst="rect">
              <a:avLst/>
            </a:prstGeom>
          </p:spPr>
        </p:pic>
        <p:cxnSp>
          <p:nvCxnSpPr>
            <p:cNvPr id="16" name="Gerade Verbindung mit Pfeil 15"/>
            <p:cNvCxnSpPr/>
            <p:nvPr/>
          </p:nvCxnSpPr>
          <p:spPr>
            <a:xfrm>
              <a:off x="2038501" y="3267166"/>
              <a:ext cx="726447" cy="5722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feld 18"/>
            <p:cNvSpPr txBox="1"/>
            <p:nvPr/>
          </p:nvSpPr>
          <p:spPr>
            <a:xfrm>
              <a:off x="2280990" y="2498926"/>
              <a:ext cx="650820" cy="184666"/>
            </a:xfrm>
            <a:prstGeom prst="rect">
              <a:avLst/>
            </a:prstGeom>
            <a:solidFill>
              <a:srgbClr val="F5F1E9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accent1"/>
                  </a:solidFill>
                </a:rPr>
                <a:t>Charging</a:t>
              </a:r>
              <a:endParaRPr lang="en-US" sz="1600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20" name="Gerade Verbindung mit Pfeil 19"/>
            <p:cNvCxnSpPr/>
            <p:nvPr/>
          </p:nvCxnSpPr>
          <p:spPr>
            <a:xfrm flipH="1">
              <a:off x="2222492" y="2707618"/>
              <a:ext cx="726447" cy="572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feld 20"/>
            <p:cNvSpPr txBox="1"/>
            <p:nvPr/>
          </p:nvSpPr>
          <p:spPr>
            <a:xfrm>
              <a:off x="1913924" y="3052752"/>
              <a:ext cx="851195" cy="184666"/>
            </a:xfrm>
            <a:prstGeom prst="rect">
              <a:avLst/>
            </a:prstGeom>
            <a:solidFill>
              <a:srgbClr val="F5F1E9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2"/>
                  </a:solidFill>
                </a:rPr>
                <a:t>Discharging</a:t>
              </a:r>
              <a:endParaRPr lang="en-US" sz="16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6" name="Gruppieren 35"/>
          <p:cNvGrpSpPr/>
          <p:nvPr/>
        </p:nvGrpSpPr>
        <p:grpSpPr>
          <a:xfrm>
            <a:off x="3461975" y="5726496"/>
            <a:ext cx="761212" cy="94593"/>
            <a:chOff x="3600582" y="5812221"/>
            <a:chExt cx="761212" cy="94593"/>
          </a:xfrm>
        </p:grpSpPr>
        <p:cxnSp>
          <p:nvCxnSpPr>
            <p:cNvPr id="26" name="Gerade Verbindung mit Pfeil 25"/>
            <p:cNvCxnSpPr/>
            <p:nvPr/>
          </p:nvCxnSpPr>
          <p:spPr>
            <a:xfrm>
              <a:off x="3621602" y="5812221"/>
              <a:ext cx="740192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mit Pfeil 26"/>
            <p:cNvCxnSpPr/>
            <p:nvPr/>
          </p:nvCxnSpPr>
          <p:spPr>
            <a:xfrm flipH="1">
              <a:off x="3600582" y="5906814"/>
              <a:ext cx="740192" cy="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pieren 34"/>
          <p:cNvGrpSpPr/>
          <p:nvPr/>
        </p:nvGrpSpPr>
        <p:grpSpPr>
          <a:xfrm>
            <a:off x="3733010" y="5364218"/>
            <a:ext cx="752935" cy="84082"/>
            <a:chOff x="3892638" y="5402318"/>
            <a:chExt cx="752935" cy="84082"/>
          </a:xfrm>
        </p:grpSpPr>
        <p:cxnSp>
          <p:nvCxnSpPr>
            <p:cNvPr id="25" name="Gerade Verbindung mit Pfeil 24"/>
            <p:cNvCxnSpPr/>
            <p:nvPr/>
          </p:nvCxnSpPr>
          <p:spPr>
            <a:xfrm>
              <a:off x="3905381" y="5402318"/>
              <a:ext cx="740192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/>
            <p:cNvCxnSpPr/>
            <p:nvPr/>
          </p:nvCxnSpPr>
          <p:spPr>
            <a:xfrm flipH="1">
              <a:off x="3892638" y="5486400"/>
              <a:ext cx="740192" cy="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uppieren 33"/>
          <p:cNvGrpSpPr/>
          <p:nvPr/>
        </p:nvGrpSpPr>
        <p:grpSpPr>
          <a:xfrm>
            <a:off x="2976652" y="4790333"/>
            <a:ext cx="823944" cy="485822"/>
            <a:chOff x="3140222" y="4818908"/>
            <a:chExt cx="823944" cy="485822"/>
          </a:xfrm>
        </p:grpSpPr>
        <p:cxnSp>
          <p:nvCxnSpPr>
            <p:cNvPr id="24" name="Gerade Verbindung mit Pfeil 23"/>
            <p:cNvCxnSpPr/>
            <p:nvPr/>
          </p:nvCxnSpPr>
          <p:spPr>
            <a:xfrm>
              <a:off x="3169654" y="5002924"/>
              <a:ext cx="740192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/>
            <p:cNvCxnSpPr/>
            <p:nvPr/>
          </p:nvCxnSpPr>
          <p:spPr>
            <a:xfrm flipH="1">
              <a:off x="3165189" y="5097517"/>
              <a:ext cx="740192" cy="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/>
            <p:cNvSpPr txBox="1"/>
            <p:nvPr/>
          </p:nvSpPr>
          <p:spPr>
            <a:xfrm>
              <a:off x="3219494" y="4818908"/>
              <a:ext cx="63158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/>
                  </a:solidFill>
                </a:rPr>
                <a:t>Charging</a:t>
              </a:r>
              <a:endParaRPr lang="en-US" sz="1600" dirty="0">
                <a:solidFill>
                  <a:schemeClr val="accent1"/>
                </a:solidFill>
              </a:endParaRP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3140222" y="5120064"/>
              <a:ext cx="823944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Discharging</a:t>
              </a:r>
              <a:endParaRPr lang="en-US" sz="1600" dirty="0">
                <a:solidFill>
                  <a:schemeClr val="tx2"/>
                </a:solidFill>
              </a:endParaRPr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629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sz="1800" dirty="0" smtClean="0"/>
              <a:t>Results for a single cell</a:t>
            </a:r>
          </a:p>
          <a:p>
            <a:pPr lvl="1"/>
            <a:r>
              <a:rPr lang="en-US" sz="1600" dirty="0" smtClean="0"/>
              <a:t>At laboratory condition the cell temperature is described with high accuracy,</a:t>
            </a:r>
          </a:p>
          <a:p>
            <a:pPr lvl="1"/>
            <a:r>
              <a:rPr lang="en-US" dirty="0" smtClean="0"/>
              <a:t>The reversible heat has a significant influence on the cell temperature, even at high currents</a:t>
            </a:r>
            <a:endParaRPr lang="en-US" sz="1600" dirty="0" smtClean="0"/>
          </a:p>
          <a:p>
            <a:pPr lvl="1"/>
            <a:r>
              <a:rPr lang="en-US" dirty="0" smtClean="0"/>
              <a:t>Operation in real environment with varying thermal boundary condition (difficult to measure) results in lager simulation errors.</a:t>
            </a:r>
            <a:endParaRPr lang="en-US" sz="1600" dirty="0" smtClean="0"/>
          </a:p>
          <a:p>
            <a:r>
              <a:rPr lang="en-US" sz="1800" dirty="0" smtClean="0"/>
              <a:t>Thermal simulation of battery systems</a:t>
            </a:r>
          </a:p>
          <a:p>
            <a:pPr lvl="1"/>
            <a:r>
              <a:rPr lang="en-US" sz="1600" dirty="0" smtClean="0"/>
              <a:t>Complex thermal boundary conditions </a:t>
            </a:r>
          </a:p>
          <a:p>
            <a:pPr lvl="1"/>
            <a:r>
              <a:rPr lang="en-US" dirty="0" smtClean="0"/>
              <a:t>Errors of several degrees are possible </a:t>
            </a:r>
            <a:endParaRPr lang="en-US" sz="1600" dirty="0" smtClean="0"/>
          </a:p>
          <a:p>
            <a:pPr lvl="1"/>
            <a:endParaRPr lang="de-DE" sz="1600" dirty="0" smtClean="0"/>
          </a:p>
          <a:p>
            <a:pPr lvl="1"/>
            <a:endParaRPr lang="de-DE" sz="1600" dirty="0"/>
          </a:p>
          <a:p>
            <a:endParaRPr lang="en-US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7038" y="0"/>
            <a:ext cx="11520000" cy="1080000"/>
          </a:xfrm>
        </p:spPr>
        <p:txBody>
          <a:bodyPr/>
          <a:lstStyle/>
          <a:p>
            <a:pPr indent="0"/>
            <a:r>
              <a:rPr lang="en-US" dirty="0"/>
              <a:t>4.2  </a:t>
            </a:r>
            <a:r>
              <a:rPr lang="en-US" dirty="0" smtClean="0"/>
              <a:t>Electrical </a:t>
            </a:r>
            <a:r>
              <a:rPr lang="en-US" dirty="0"/>
              <a:t>and thermal simulation of lithium-ion batteries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90</a:t>
            </a:fld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1837611" y="1320488"/>
            <a:ext cx="2590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3 cycles with 2C, 8C and 4C </a:t>
            </a:r>
            <a:endParaRPr lang="en-US" sz="1400" b="1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378342" y="1610789"/>
            <a:ext cx="5513032" cy="4394843"/>
            <a:chOff x="378342" y="1610789"/>
            <a:chExt cx="5513032" cy="4394843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418" y="3353204"/>
              <a:ext cx="5467956" cy="2652428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418" y="1610789"/>
              <a:ext cx="5457633" cy="1742415"/>
            </a:xfrm>
            <a:prstGeom prst="rect">
              <a:avLst/>
            </a:prstGeom>
          </p:spPr>
        </p:pic>
        <p:sp>
          <p:nvSpPr>
            <p:cNvPr id="6" name="Textfeld 5"/>
            <p:cNvSpPr txBox="1"/>
            <p:nvPr/>
          </p:nvSpPr>
          <p:spPr>
            <a:xfrm>
              <a:off x="4303921" y="3500721"/>
              <a:ext cx="127387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0" rIns="0" bIns="0" rtlCol="0">
              <a:spAutoFit/>
            </a:bodyPr>
            <a:lstStyle/>
            <a:p>
              <a:r>
                <a:rPr lang="en-GB" sz="1050" dirty="0" smtClean="0"/>
                <a:t>Measurement</a:t>
              </a:r>
            </a:p>
            <a:p>
              <a:r>
                <a:rPr lang="en-GB" sz="1050" dirty="0" smtClean="0"/>
                <a:t>Simulation wo </a:t>
              </a:r>
              <a:r>
                <a:rPr lang="en-GB" sz="1050" dirty="0" err="1" smtClean="0"/>
                <a:t>Qrev</a:t>
              </a:r>
              <a:endParaRPr lang="en-GB" sz="1050" dirty="0" smtClean="0"/>
            </a:p>
            <a:p>
              <a:r>
                <a:rPr lang="en-GB" sz="1050" dirty="0" smtClean="0"/>
                <a:t>Simulation with </a:t>
              </a:r>
              <a:r>
                <a:rPr lang="en-GB" sz="1050" dirty="0" err="1" smtClean="0"/>
                <a:t>Qrev</a:t>
              </a:r>
              <a:endParaRPr lang="en-GB" sz="1050" dirty="0" smtClean="0"/>
            </a:p>
            <a:p>
              <a:r>
                <a:rPr lang="en-GB" sz="1050" dirty="0" smtClean="0"/>
                <a:t>Ambient</a:t>
              </a:r>
              <a:endParaRPr lang="en-GB" sz="1050" dirty="0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2834296" y="5728633"/>
              <a:ext cx="100816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   Time (h)   </a:t>
              </a:r>
              <a:endParaRPr lang="en-GB" sz="1200" dirty="0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2923941" y="3119900"/>
              <a:ext cx="100816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   Time (h)   </a:t>
              </a:r>
              <a:endParaRPr lang="en-GB" sz="1200" dirty="0"/>
            </a:p>
          </p:txBody>
        </p:sp>
        <p:sp>
          <p:nvSpPr>
            <p:cNvPr id="11" name="Textfeld 10"/>
            <p:cNvSpPr txBox="1"/>
            <p:nvPr/>
          </p:nvSpPr>
          <p:spPr>
            <a:xfrm rot="16200000">
              <a:off x="44597" y="2129215"/>
              <a:ext cx="94448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Current (A)</a:t>
              </a:r>
              <a:endParaRPr lang="en-GB" sz="1200" dirty="0"/>
            </a:p>
          </p:txBody>
        </p:sp>
        <p:sp>
          <p:nvSpPr>
            <p:cNvPr id="12" name="Textfeld 11"/>
            <p:cNvSpPr txBox="1"/>
            <p:nvPr/>
          </p:nvSpPr>
          <p:spPr>
            <a:xfrm rot="16200000">
              <a:off x="-120059" y="4402419"/>
              <a:ext cx="136345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Temperature (°C)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2246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sz="1800" dirty="0" smtClean="0"/>
              <a:t>Open circuit voltage characteristic</a:t>
            </a:r>
          </a:p>
          <a:p>
            <a:pPr lvl="1"/>
            <a:r>
              <a:rPr lang="en-US" dirty="0" smtClean="0"/>
              <a:t>Possibility</a:t>
            </a:r>
            <a:r>
              <a:rPr lang="en-US" sz="1600" dirty="0" smtClean="0"/>
              <a:t> 1: </a:t>
            </a:r>
            <a:br>
              <a:rPr lang="en-US" sz="1600" dirty="0" smtClean="0"/>
            </a:br>
            <a:r>
              <a:rPr lang="en-US" sz="1600" dirty="0" smtClean="0"/>
              <a:t>stepwise charge and discharge with rest periods. The voltage measurements at the end of the rest periods are used to model the OCV.  </a:t>
            </a:r>
            <a:br>
              <a:rPr lang="en-US" sz="1600" dirty="0" smtClean="0"/>
            </a:br>
            <a:r>
              <a:rPr lang="en-US" sz="1600" dirty="0" smtClean="0"/>
              <a:t>Typically there is a small hysteresis between charge and discharge.</a:t>
            </a:r>
          </a:p>
          <a:p>
            <a:pPr lvl="1"/>
            <a:r>
              <a:rPr lang="en-US" sz="1600" dirty="0" smtClean="0"/>
              <a:t>Possibility 2: </a:t>
            </a:r>
            <a:br>
              <a:rPr lang="en-US" sz="1600" dirty="0" smtClean="0"/>
            </a:br>
            <a:r>
              <a:rPr lang="en-US" sz="1600" dirty="0" smtClean="0"/>
              <a:t>Continuous charge and discharge with low currents</a:t>
            </a:r>
            <a:r>
              <a:rPr lang="en-US" dirty="0" smtClean="0"/>
              <a:t> and using OCV-averaged values.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smtClean="0"/>
              <a:t>In case of CCCV charging at high SOC a weighted averaged value is used. </a:t>
            </a:r>
          </a:p>
          <a:p>
            <a:pPr lvl="1"/>
            <a:r>
              <a:rPr lang="en-US" sz="1600" dirty="0" smtClean="0"/>
              <a:t>In most cases the voltage hysteresis is neglected by using average values between charge and discharge.  (Hysteresis: ca. 10–30 mV)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endParaRPr lang="en-US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7038" y="0"/>
            <a:ext cx="11520000" cy="1080000"/>
          </a:xfrm>
        </p:spPr>
        <p:txBody>
          <a:bodyPr/>
          <a:lstStyle/>
          <a:p>
            <a:pPr indent="0"/>
            <a:r>
              <a:rPr lang="en-US" dirty="0"/>
              <a:t>4.3	Model parameterization </a:t>
            </a:r>
            <a:r>
              <a:rPr lang="en-US" dirty="0" smtClean="0"/>
              <a:t>(electrical model, OCV)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91</a:t>
            </a:fld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9" y="1328880"/>
            <a:ext cx="5849174" cy="153029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1318161"/>
            <a:ext cx="5776637" cy="1521424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4793574"/>
            <a:ext cx="5851249" cy="147553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3" y="2952750"/>
            <a:ext cx="5852594" cy="167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7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3"/>
          </p:nvPr>
        </p:nvSpPr>
        <p:spPr>
          <a:xfrm>
            <a:off x="6275999" y="1259999"/>
            <a:ext cx="5772565" cy="5040000"/>
          </a:xfrm>
        </p:spPr>
        <p:txBody>
          <a:bodyPr/>
          <a:lstStyle/>
          <a:p>
            <a:r>
              <a:rPr lang="en-US" sz="1800" dirty="0" smtClean="0"/>
              <a:t>Impedance of the cell</a:t>
            </a:r>
          </a:p>
          <a:p>
            <a:pPr lvl="1"/>
            <a:r>
              <a:rPr lang="en-US" sz="1600" dirty="0" smtClean="0"/>
              <a:t>Within the frequency domain: </a:t>
            </a:r>
            <a:br>
              <a:rPr lang="en-US" sz="1600" dirty="0" smtClean="0"/>
            </a:br>
            <a:r>
              <a:rPr lang="en-US" sz="1600" dirty="0" smtClean="0"/>
              <a:t>Description of the impedance spectra</a:t>
            </a:r>
            <a:endParaRPr lang="en-US" dirty="0" smtClean="0"/>
          </a:p>
          <a:p>
            <a:pPr marL="809625" lvl="1" indent="-269875">
              <a:buClr>
                <a:schemeClr val="accent1"/>
              </a:buClr>
              <a:buFont typeface="Arial Black" panose="020B0A04020102020204" pitchFamily="34" charset="0"/>
              <a:buChar char="+"/>
            </a:pPr>
            <a:r>
              <a:rPr lang="en-US" sz="1600" dirty="0" smtClean="0"/>
              <a:t>Strong to determine parameters in the ms and s range</a:t>
            </a:r>
          </a:p>
          <a:p>
            <a:pPr marL="809625" lvl="1" indent="-269875">
              <a:buClr>
                <a:schemeClr val="accent3"/>
              </a:buClr>
              <a:buFont typeface="Arial Black" panose="020B0A04020102020204" pitchFamily="34" charset="0"/>
              <a:buChar char="−"/>
            </a:pPr>
            <a:r>
              <a:rPr lang="en-US" sz="1600" dirty="0" smtClean="0"/>
              <a:t>Weak for long term effects, as diffusion</a:t>
            </a:r>
            <a:r>
              <a:rPr lang="en-US" dirty="0" smtClean="0"/>
              <a:t> as measurement shows drift (no stable measurement)</a:t>
            </a:r>
            <a:endParaRPr lang="en-US" sz="1600" dirty="0" smtClean="0"/>
          </a:p>
          <a:p>
            <a:pPr lvl="1"/>
            <a:r>
              <a:rPr lang="en-US" sz="1600" dirty="0" smtClean="0"/>
              <a:t>Within the time domain:</a:t>
            </a:r>
            <a:br>
              <a:rPr lang="en-US" sz="1600" dirty="0" smtClean="0"/>
            </a:br>
            <a:r>
              <a:rPr lang="en-US" sz="1600" dirty="0" smtClean="0"/>
              <a:t>Do pulse measurement and fit curves by numerical optimization methods</a:t>
            </a:r>
          </a:p>
          <a:p>
            <a:pPr marL="809625" lvl="1" indent="-269875">
              <a:buClr>
                <a:schemeClr val="accent1"/>
              </a:buClr>
              <a:buFont typeface="Arial Black" panose="020B0A04020102020204" pitchFamily="34" charset="0"/>
              <a:buChar char="+"/>
            </a:pPr>
            <a:r>
              <a:rPr lang="en-US" sz="1600" dirty="0" smtClean="0"/>
              <a:t>Shows advantages for slow characteristics in the s and min range. </a:t>
            </a:r>
          </a:p>
          <a:p>
            <a:pPr marL="809625" lvl="1" indent="-269875">
              <a:buClr>
                <a:schemeClr val="accent3"/>
              </a:buClr>
              <a:buFont typeface="Arial Black" panose="020B0A04020102020204" pitchFamily="34" charset="0"/>
              <a:buChar char="−"/>
            </a:pPr>
            <a:r>
              <a:rPr lang="en-US" sz="1600" dirty="0" smtClean="0"/>
              <a:t>High frequency effects are limited by the sampling rate of the test system. </a:t>
            </a:r>
          </a:p>
          <a:p>
            <a:pPr lvl="1"/>
            <a:r>
              <a:rPr lang="en-US" sz="1600" dirty="0" smtClean="0"/>
              <a:t>For system simulation that describe drive cycles in the min and hours range, the slow effects</a:t>
            </a:r>
            <a:r>
              <a:rPr lang="en-US" dirty="0" smtClean="0"/>
              <a:t> are more relevant</a:t>
            </a:r>
            <a:endParaRPr lang="en-US" sz="1600" dirty="0" smtClean="0"/>
          </a:p>
          <a:p>
            <a:pPr lvl="1"/>
            <a:endParaRPr lang="en-US" sz="1600" dirty="0" smtClean="0"/>
          </a:p>
          <a:p>
            <a:endParaRPr lang="en-US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7038" y="0"/>
            <a:ext cx="11520000" cy="1080000"/>
          </a:xfrm>
        </p:spPr>
        <p:txBody>
          <a:bodyPr/>
          <a:lstStyle/>
          <a:p>
            <a:pPr indent="0"/>
            <a:r>
              <a:rPr lang="en-US" dirty="0"/>
              <a:t>4.3	Model parameterization </a:t>
            </a:r>
            <a:r>
              <a:rPr lang="en-US" dirty="0" smtClean="0"/>
              <a:t>(electrical model, impedance)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92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2" t="9173" r="4597" b="11747"/>
          <a:stretch/>
        </p:blipFill>
        <p:spPr>
          <a:xfrm>
            <a:off x="673847" y="1514935"/>
            <a:ext cx="3757452" cy="263821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20" y="4268690"/>
            <a:ext cx="3595754" cy="2103947"/>
          </a:xfrm>
          <a:prstGeom prst="rect">
            <a:avLst/>
          </a:prstGeom>
        </p:spPr>
      </p:pic>
      <p:grpSp>
        <p:nvGrpSpPr>
          <p:cNvPr id="56" name="Gruppieren 55"/>
          <p:cNvGrpSpPr/>
          <p:nvPr/>
        </p:nvGrpSpPr>
        <p:grpSpPr>
          <a:xfrm>
            <a:off x="949124" y="1514935"/>
            <a:ext cx="2245489" cy="568508"/>
            <a:chOff x="949124" y="1514935"/>
            <a:chExt cx="2245489" cy="568508"/>
          </a:xfrm>
        </p:grpSpPr>
        <p:sp>
          <p:nvSpPr>
            <p:cNvPr id="55" name="Rechteck 54"/>
            <p:cNvSpPr/>
            <p:nvPr/>
          </p:nvSpPr>
          <p:spPr>
            <a:xfrm>
              <a:off x="949124" y="1514935"/>
              <a:ext cx="2245489" cy="568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2" name="Gruppieren 11"/>
            <p:cNvGrpSpPr/>
            <p:nvPr/>
          </p:nvGrpSpPr>
          <p:grpSpPr>
            <a:xfrm>
              <a:off x="1046939" y="1698797"/>
              <a:ext cx="1968123" cy="288032"/>
              <a:chOff x="6851816" y="4844686"/>
              <a:chExt cx="1968123" cy="288032"/>
            </a:xfrm>
            <a:solidFill>
              <a:schemeClr val="bg1"/>
            </a:solidFill>
          </p:grpSpPr>
          <p:grpSp>
            <p:nvGrpSpPr>
              <p:cNvPr id="13" name="Gruppieren 12"/>
              <p:cNvGrpSpPr/>
              <p:nvPr/>
            </p:nvGrpSpPr>
            <p:grpSpPr>
              <a:xfrm>
                <a:off x="6851816" y="4927807"/>
                <a:ext cx="360040" cy="72008"/>
                <a:chOff x="2483768" y="1484784"/>
                <a:chExt cx="360040" cy="72008"/>
              </a:xfrm>
              <a:grpFill/>
            </p:grpSpPr>
            <p:cxnSp>
              <p:nvCxnSpPr>
                <p:cNvPr id="42" name="Gerade Verbindung 24"/>
                <p:cNvCxnSpPr/>
                <p:nvPr/>
              </p:nvCxnSpPr>
              <p:spPr>
                <a:xfrm flipH="1">
                  <a:off x="2483768" y="1520788"/>
                  <a:ext cx="360040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Rechteck 42"/>
                <p:cNvSpPr/>
                <p:nvPr/>
              </p:nvSpPr>
              <p:spPr>
                <a:xfrm>
                  <a:off x="2569030" y="1484784"/>
                  <a:ext cx="185738" cy="7200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14" name="Gruppieren 13"/>
              <p:cNvGrpSpPr/>
              <p:nvPr/>
            </p:nvGrpSpPr>
            <p:grpSpPr>
              <a:xfrm>
                <a:off x="7187815" y="4927807"/>
                <a:ext cx="360040" cy="72008"/>
                <a:chOff x="2483768" y="1484784"/>
                <a:chExt cx="360040" cy="72008"/>
              </a:xfrm>
              <a:grpFill/>
            </p:grpSpPr>
            <p:cxnSp>
              <p:nvCxnSpPr>
                <p:cNvPr id="40" name="Gerade Verbindung 27"/>
                <p:cNvCxnSpPr/>
                <p:nvPr/>
              </p:nvCxnSpPr>
              <p:spPr>
                <a:xfrm flipH="1">
                  <a:off x="2483768" y="1520788"/>
                  <a:ext cx="360040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Rechteck 40"/>
                <p:cNvSpPr/>
                <p:nvPr/>
              </p:nvSpPr>
              <p:spPr>
                <a:xfrm>
                  <a:off x="2569030" y="1484784"/>
                  <a:ext cx="185738" cy="72008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15" name="Gruppieren 14"/>
              <p:cNvGrpSpPr/>
              <p:nvPr/>
            </p:nvGrpSpPr>
            <p:grpSpPr>
              <a:xfrm>
                <a:off x="7503700" y="4844686"/>
                <a:ext cx="514468" cy="288032"/>
                <a:chOff x="2284709" y="3645024"/>
                <a:chExt cx="514468" cy="288032"/>
              </a:xfrm>
              <a:grpFill/>
            </p:grpSpPr>
            <p:cxnSp>
              <p:nvCxnSpPr>
                <p:cNvPr id="30" name="Gerade Verbindung 30"/>
                <p:cNvCxnSpPr/>
                <p:nvPr/>
              </p:nvCxnSpPr>
              <p:spPr>
                <a:xfrm flipH="1">
                  <a:off x="2362672" y="3681028"/>
                  <a:ext cx="360040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Rechteck 30"/>
                <p:cNvSpPr/>
                <p:nvPr/>
              </p:nvSpPr>
              <p:spPr>
                <a:xfrm>
                  <a:off x="2447934" y="3645024"/>
                  <a:ext cx="185738" cy="72008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32" name="Gerade Verbindung 32"/>
                <p:cNvCxnSpPr/>
                <p:nvPr/>
              </p:nvCxnSpPr>
              <p:spPr>
                <a:xfrm flipH="1">
                  <a:off x="2358865" y="3861048"/>
                  <a:ext cx="168115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Gerade Verbindung 33"/>
                <p:cNvCxnSpPr/>
                <p:nvPr/>
              </p:nvCxnSpPr>
              <p:spPr>
                <a:xfrm flipV="1">
                  <a:off x="2364571" y="3676836"/>
                  <a:ext cx="0" cy="18421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Gerade Verbindung 34"/>
                <p:cNvCxnSpPr/>
                <p:nvPr/>
              </p:nvCxnSpPr>
              <p:spPr>
                <a:xfrm flipV="1">
                  <a:off x="2718895" y="3676836"/>
                  <a:ext cx="0" cy="18421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Gerade Verbindung 35"/>
                <p:cNvCxnSpPr/>
                <p:nvPr/>
              </p:nvCxnSpPr>
              <p:spPr>
                <a:xfrm flipH="1">
                  <a:off x="2559495" y="3861048"/>
                  <a:ext cx="159400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Gerade Verbindung 36"/>
                <p:cNvCxnSpPr/>
                <p:nvPr/>
              </p:nvCxnSpPr>
              <p:spPr>
                <a:xfrm flipV="1">
                  <a:off x="2529359" y="3789040"/>
                  <a:ext cx="0" cy="144016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Gerade Verbindung 37"/>
                <p:cNvCxnSpPr/>
                <p:nvPr/>
              </p:nvCxnSpPr>
              <p:spPr>
                <a:xfrm flipV="1">
                  <a:off x="2559495" y="3789040"/>
                  <a:ext cx="0" cy="144016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Gerade Verbindung 38"/>
                <p:cNvCxnSpPr/>
                <p:nvPr/>
              </p:nvCxnSpPr>
              <p:spPr>
                <a:xfrm flipH="1">
                  <a:off x="2284709" y="3764608"/>
                  <a:ext cx="84056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Gerade Verbindung 39"/>
                <p:cNvCxnSpPr/>
                <p:nvPr/>
              </p:nvCxnSpPr>
              <p:spPr>
                <a:xfrm flipH="1">
                  <a:off x="2715121" y="3768942"/>
                  <a:ext cx="84056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uppieren 15"/>
              <p:cNvGrpSpPr/>
              <p:nvPr/>
            </p:nvGrpSpPr>
            <p:grpSpPr>
              <a:xfrm>
                <a:off x="7988246" y="4844686"/>
                <a:ext cx="514468" cy="288032"/>
                <a:chOff x="2284709" y="3645024"/>
                <a:chExt cx="514468" cy="288032"/>
              </a:xfrm>
              <a:grpFill/>
            </p:grpSpPr>
            <p:cxnSp>
              <p:nvCxnSpPr>
                <p:cNvPr id="20" name="Gerade Verbindung 41"/>
                <p:cNvCxnSpPr/>
                <p:nvPr/>
              </p:nvCxnSpPr>
              <p:spPr>
                <a:xfrm flipH="1">
                  <a:off x="2362672" y="3681028"/>
                  <a:ext cx="360040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hteck 20"/>
                <p:cNvSpPr/>
                <p:nvPr/>
              </p:nvSpPr>
              <p:spPr>
                <a:xfrm>
                  <a:off x="2447934" y="3645024"/>
                  <a:ext cx="185738" cy="72008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22" name="Gerade Verbindung 43"/>
                <p:cNvCxnSpPr/>
                <p:nvPr/>
              </p:nvCxnSpPr>
              <p:spPr>
                <a:xfrm flipH="1">
                  <a:off x="2358865" y="3861048"/>
                  <a:ext cx="168115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Gerade Verbindung 44"/>
                <p:cNvCxnSpPr/>
                <p:nvPr/>
              </p:nvCxnSpPr>
              <p:spPr>
                <a:xfrm flipV="1">
                  <a:off x="2364571" y="3676836"/>
                  <a:ext cx="0" cy="18421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Gerade Verbindung 45"/>
                <p:cNvCxnSpPr/>
                <p:nvPr/>
              </p:nvCxnSpPr>
              <p:spPr>
                <a:xfrm flipV="1">
                  <a:off x="2718895" y="3676836"/>
                  <a:ext cx="0" cy="18421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Gerade Verbindung 46"/>
                <p:cNvCxnSpPr/>
                <p:nvPr/>
              </p:nvCxnSpPr>
              <p:spPr>
                <a:xfrm flipH="1">
                  <a:off x="2559495" y="3861048"/>
                  <a:ext cx="159400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Gerade Verbindung 47"/>
                <p:cNvCxnSpPr/>
                <p:nvPr/>
              </p:nvCxnSpPr>
              <p:spPr>
                <a:xfrm flipV="1">
                  <a:off x="2529359" y="3789040"/>
                  <a:ext cx="0" cy="144016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Gerade Verbindung 48"/>
                <p:cNvCxnSpPr/>
                <p:nvPr/>
              </p:nvCxnSpPr>
              <p:spPr>
                <a:xfrm flipV="1">
                  <a:off x="2559495" y="3789040"/>
                  <a:ext cx="0" cy="144016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Gerade Verbindung 49"/>
                <p:cNvCxnSpPr/>
                <p:nvPr/>
              </p:nvCxnSpPr>
              <p:spPr>
                <a:xfrm flipH="1">
                  <a:off x="2284709" y="3768942"/>
                  <a:ext cx="84056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Gerade Verbindung 50"/>
                <p:cNvCxnSpPr/>
                <p:nvPr/>
              </p:nvCxnSpPr>
              <p:spPr>
                <a:xfrm flipH="1">
                  <a:off x="2715121" y="3764608"/>
                  <a:ext cx="84056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uppieren 16"/>
              <p:cNvGrpSpPr/>
              <p:nvPr/>
            </p:nvGrpSpPr>
            <p:grpSpPr>
              <a:xfrm>
                <a:off x="8459899" y="4879587"/>
                <a:ext cx="360040" cy="179536"/>
                <a:chOff x="4870753" y="3871790"/>
                <a:chExt cx="360040" cy="179536"/>
              </a:xfrm>
              <a:grpFill/>
            </p:grpSpPr>
            <p:cxnSp>
              <p:nvCxnSpPr>
                <p:cNvPr id="18" name="Gerade Verbindung 52"/>
                <p:cNvCxnSpPr/>
                <p:nvPr/>
              </p:nvCxnSpPr>
              <p:spPr>
                <a:xfrm flipH="1">
                  <a:off x="4870753" y="3956861"/>
                  <a:ext cx="360040" cy="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chteck 18"/>
                <p:cNvSpPr/>
                <p:nvPr/>
              </p:nvSpPr>
              <p:spPr>
                <a:xfrm>
                  <a:off x="4956015" y="3871790"/>
                  <a:ext cx="185738" cy="179536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>
                  <a:noAutofit/>
                </a:bodyPr>
                <a:lstStyle/>
                <a:p>
                  <a:pPr algn="ctr"/>
                  <a:r>
                    <a:rPr lang="de-DE" sz="700" dirty="0" err="1" smtClean="0">
                      <a:solidFill>
                        <a:schemeClr val="tx1"/>
                      </a:solidFill>
                    </a:rPr>
                    <a:t>Z</a:t>
                  </a:r>
                  <a:r>
                    <a:rPr lang="de-DE" sz="700" baseline="-25000" dirty="0" err="1" smtClean="0">
                      <a:solidFill>
                        <a:schemeClr val="tx1"/>
                      </a:solidFill>
                    </a:rPr>
                    <a:t>w,i</a:t>
                  </a:r>
                  <a:endParaRPr lang="de-DE" sz="900" baseline="-250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cxnSp>
        <p:nvCxnSpPr>
          <p:cNvPr id="45" name="Gerade Verbindung mit Pfeil 44"/>
          <p:cNvCxnSpPr/>
          <p:nvPr/>
        </p:nvCxnSpPr>
        <p:spPr>
          <a:xfrm>
            <a:off x="667473" y="3528931"/>
            <a:ext cx="383099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/>
          <p:nvPr/>
        </p:nvCxnSpPr>
        <p:spPr>
          <a:xfrm flipV="1">
            <a:off x="667473" y="1472722"/>
            <a:ext cx="0" cy="26804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hteck 52"/>
          <p:cNvSpPr/>
          <p:nvPr/>
        </p:nvSpPr>
        <p:spPr>
          <a:xfrm>
            <a:off x="4516914" y="3385937"/>
            <a:ext cx="622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Re(</a:t>
            </a:r>
            <a:r>
              <a:rPr lang="de-DE" sz="1400" b="1" i="1" dirty="0"/>
              <a:t>Z</a:t>
            </a:r>
            <a:r>
              <a:rPr lang="de-DE" sz="1400" dirty="0"/>
              <a:t>)</a:t>
            </a:r>
          </a:p>
        </p:txBody>
      </p:sp>
      <p:sp>
        <p:nvSpPr>
          <p:cNvPr id="54" name="Rechteck 53"/>
          <p:cNvSpPr/>
          <p:nvPr/>
        </p:nvSpPr>
        <p:spPr>
          <a:xfrm rot="16200000">
            <a:off x="186575" y="2750828"/>
            <a:ext cx="6799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/>
              <a:t>-Im(</a:t>
            </a:r>
            <a:r>
              <a:rPr lang="de-DE" sz="1400" b="1" i="1" dirty="0" smtClean="0"/>
              <a:t>Z</a:t>
            </a:r>
            <a:r>
              <a:rPr lang="de-DE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7021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sz="1800" dirty="0" smtClean="0"/>
              <a:t>Methods</a:t>
            </a:r>
          </a:p>
          <a:p>
            <a:pPr lvl="1"/>
            <a:r>
              <a:rPr lang="en-US" sz="1600" dirty="0" smtClean="0"/>
              <a:t>Calorimetric - measurements</a:t>
            </a:r>
          </a:p>
          <a:p>
            <a:pPr lvl="1"/>
            <a:r>
              <a:rPr lang="en-US" dirty="0" smtClean="0"/>
              <a:t>Analyses of thermal pulses </a:t>
            </a:r>
            <a:endParaRPr lang="en-US" sz="1600" dirty="0" smtClean="0"/>
          </a:p>
          <a:p>
            <a:pPr lvl="1"/>
            <a:r>
              <a:rPr lang="en-US" sz="1600" dirty="0" smtClean="0"/>
              <a:t>Thermal Impedance Spectroscopy (TIS)</a:t>
            </a:r>
          </a:p>
          <a:p>
            <a:pPr lvl="1"/>
            <a:r>
              <a:rPr lang="en-US" dirty="0" smtClean="0"/>
              <a:t>OCV vs. Temperature measurements for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rev</a:t>
            </a:r>
            <a:endParaRPr lang="en-US" sz="1600" baseline="-25000" dirty="0" smtClean="0"/>
          </a:p>
          <a:p>
            <a:pPr lvl="1"/>
            <a:r>
              <a:rPr lang="en-US" dirty="0" smtClean="0"/>
              <a:t>Other methods (hot plate, laser flash …)</a:t>
            </a:r>
            <a:endParaRPr lang="en-US" sz="1600" dirty="0" smtClean="0"/>
          </a:p>
          <a:p>
            <a:r>
              <a:rPr lang="en-US" sz="1800" dirty="0" smtClean="0"/>
              <a:t>Parameters</a:t>
            </a:r>
          </a:p>
          <a:p>
            <a:pPr lvl="1"/>
            <a:r>
              <a:rPr lang="en-US" sz="1600" dirty="0" smtClean="0"/>
              <a:t>Heat transfer coefficients </a:t>
            </a:r>
          </a:p>
          <a:p>
            <a:pPr lvl="1"/>
            <a:r>
              <a:rPr lang="en-US" dirty="0" smtClean="0"/>
              <a:t>Heat capacity</a:t>
            </a:r>
          </a:p>
          <a:p>
            <a:pPr lvl="1"/>
            <a:r>
              <a:rPr lang="en-US" dirty="0" smtClean="0"/>
              <a:t>Heat conductivity (anisotropic)</a:t>
            </a:r>
            <a:endParaRPr lang="en-US" sz="1600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Battery systems</a:t>
            </a:r>
            <a:endParaRPr lang="en-US" sz="1800" dirty="0" smtClean="0"/>
          </a:p>
          <a:p>
            <a:pPr lvl="1"/>
            <a:r>
              <a:rPr lang="en-US" sz="1600" dirty="0" smtClean="0"/>
              <a:t>Complex interaction between different components result in difficult parameter determination.</a:t>
            </a:r>
            <a:endParaRPr lang="en-US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7038" y="0"/>
            <a:ext cx="11520000" cy="1080000"/>
          </a:xfrm>
        </p:spPr>
        <p:txBody>
          <a:bodyPr/>
          <a:lstStyle/>
          <a:p>
            <a:r>
              <a:rPr lang="en-US" dirty="0"/>
              <a:t>4.3	Model parameterization </a:t>
            </a:r>
            <a:r>
              <a:rPr lang="de-DE" dirty="0" smtClean="0"/>
              <a:t>(thermal </a:t>
            </a:r>
            <a:r>
              <a:rPr lang="en-US" dirty="0" smtClean="0"/>
              <a:t>models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93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8" t="14934" r="4970"/>
          <a:stretch/>
        </p:blipFill>
        <p:spPr>
          <a:xfrm>
            <a:off x="454570" y="3827347"/>
            <a:ext cx="3205120" cy="2585014"/>
          </a:xfrm>
          <a:prstGeom prst="rect">
            <a:avLst/>
          </a:prstGeom>
        </p:spPr>
      </p:pic>
      <p:grpSp>
        <p:nvGrpSpPr>
          <p:cNvPr id="13" name="Gruppieren 12"/>
          <p:cNvGrpSpPr/>
          <p:nvPr/>
        </p:nvGrpSpPr>
        <p:grpSpPr>
          <a:xfrm>
            <a:off x="142584" y="1305337"/>
            <a:ext cx="5837529" cy="2296673"/>
            <a:chOff x="1816603" y="3985638"/>
            <a:chExt cx="5837529" cy="2296673"/>
          </a:xfrm>
        </p:grpSpPr>
        <p:grpSp>
          <p:nvGrpSpPr>
            <p:cNvPr id="14" name="Gruppieren 13"/>
            <p:cNvGrpSpPr/>
            <p:nvPr/>
          </p:nvGrpSpPr>
          <p:grpSpPr>
            <a:xfrm>
              <a:off x="1816603" y="3985638"/>
              <a:ext cx="5837529" cy="2296673"/>
              <a:chOff x="1816603" y="3985638"/>
              <a:chExt cx="5837529" cy="2296673"/>
            </a:xfrm>
          </p:grpSpPr>
          <p:pic>
            <p:nvPicPr>
              <p:cNvPr id="19" name="Grafik 1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16603" y="3985638"/>
                <a:ext cx="5510795" cy="2296673"/>
              </a:xfrm>
              <a:prstGeom prst="rect">
                <a:avLst/>
              </a:prstGeom>
            </p:spPr>
          </p:pic>
          <p:grpSp>
            <p:nvGrpSpPr>
              <p:cNvPr id="20" name="Gruppieren 19"/>
              <p:cNvGrpSpPr/>
              <p:nvPr/>
            </p:nvGrpSpPr>
            <p:grpSpPr>
              <a:xfrm>
                <a:off x="5092700" y="5310187"/>
                <a:ext cx="2561432" cy="652463"/>
                <a:chOff x="5092700" y="5310187"/>
                <a:chExt cx="2561432" cy="652463"/>
              </a:xfrm>
            </p:grpSpPr>
            <p:grpSp>
              <p:nvGrpSpPr>
                <p:cNvPr id="21" name="Gruppieren 20"/>
                <p:cNvGrpSpPr/>
                <p:nvPr/>
              </p:nvGrpSpPr>
              <p:grpSpPr>
                <a:xfrm>
                  <a:off x="6861176" y="5310187"/>
                  <a:ext cx="792956" cy="652463"/>
                  <a:chOff x="6861176" y="5272087"/>
                  <a:chExt cx="792956" cy="652463"/>
                </a:xfrm>
              </p:grpSpPr>
              <p:sp>
                <p:nvSpPr>
                  <p:cNvPr id="25" name="Freihandform 24"/>
                  <p:cNvSpPr/>
                  <p:nvPr/>
                </p:nvSpPr>
                <p:spPr bwMode="auto">
                  <a:xfrm>
                    <a:off x="6861176" y="5347096"/>
                    <a:ext cx="792956" cy="502444"/>
                  </a:xfrm>
                  <a:custGeom>
                    <a:avLst/>
                    <a:gdLst>
                      <a:gd name="connsiteX0" fmla="*/ 0 w 792956"/>
                      <a:gd name="connsiteY0" fmla="*/ 723900 h 726281"/>
                      <a:gd name="connsiteX1" fmla="*/ 69056 w 792956"/>
                      <a:gd name="connsiteY1" fmla="*/ 721519 h 726281"/>
                      <a:gd name="connsiteX2" fmla="*/ 69056 w 792956"/>
                      <a:gd name="connsiteY2" fmla="*/ 2381 h 726281"/>
                      <a:gd name="connsiteX3" fmla="*/ 145256 w 792956"/>
                      <a:gd name="connsiteY3" fmla="*/ 2381 h 726281"/>
                      <a:gd name="connsiteX4" fmla="*/ 145256 w 792956"/>
                      <a:gd name="connsiteY4" fmla="*/ 721519 h 726281"/>
                      <a:gd name="connsiteX5" fmla="*/ 216694 w 792956"/>
                      <a:gd name="connsiteY5" fmla="*/ 721519 h 726281"/>
                      <a:gd name="connsiteX6" fmla="*/ 216694 w 792956"/>
                      <a:gd name="connsiteY6" fmla="*/ 0 h 726281"/>
                      <a:gd name="connsiteX7" fmla="*/ 288131 w 792956"/>
                      <a:gd name="connsiteY7" fmla="*/ 0 h 726281"/>
                      <a:gd name="connsiteX8" fmla="*/ 288131 w 792956"/>
                      <a:gd name="connsiteY8" fmla="*/ 723900 h 726281"/>
                      <a:gd name="connsiteX9" fmla="*/ 359569 w 792956"/>
                      <a:gd name="connsiteY9" fmla="*/ 723900 h 726281"/>
                      <a:gd name="connsiteX10" fmla="*/ 359569 w 792956"/>
                      <a:gd name="connsiteY10" fmla="*/ 4762 h 726281"/>
                      <a:gd name="connsiteX11" fmla="*/ 428625 w 792956"/>
                      <a:gd name="connsiteY11" fmla="*/ 4762 h 726281"/>
                      <a:gd name="connsiteX12" fmla="*/ 428625 w 792956"/>
                      <a:gd name="connsiteY12" fmla="*/ 726281 h 726281"/>
                      <a:gd name="connsiteX13" fmla="*/ 502444 w 792956"/>
                      <a:gd name="connsiteY13" fmla="*/ 726281 h 726281"/>
                      <a:gd name="connsiteX14" fmla="*/ 502444 w 792956"/>
                      <a:gd name="connsiteY14" fmla="*/ 4762 h 726281"/>
                      <a:gd name="connsiteX15" fmla="*/ 573881 w 792956"/>
                      <a:gd name="connsiteY15" fmla="*/ 4762 h 726281"/>
                      <a:gd name="connsiteX16" fmla="*/ 573881 w 792956"/>
                      <a:gd name="connsiteY16" fmla="*/ 721519 h 726281"/>
                      <a:gd name="connsiteX17" fmla="*/ 647700 w 792956"/>
                      <a:gd name="connsiteY17" fmla="*/ 721519 h 726281"/>
                      <a:gd name="connsiteX18" fmla="*/ 647700 w 792956"/>
                      <a:gd name="connsiteY18" fmla="*/ 7144 h 726281"/>
                      <a:gd name="connsiteX19" fmla="*/ 719138 w 792956"/>
                      <a:gd name="connsiteY19" fmla="*/ 7144 h 726281"/>
                      <a:gd name="connsiteX20" fmla="*/ 719138 w 792956"/>
                      <a:gd name="connsiteY20" fmla="*/ 726281 h 726281"/>
                      <a:gd name="connsiteX21" fmla="*/ 792956 w 792956"/>
                      <a:gd name="connsiteY21" fmla="*/ 726281 h 726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792956" h="726281">
                        <a:moveTo>
                          <a:pt x="0" y="723900"/>
                        </a:moveTo>
                        <a:lnTo>
                          <a:pt x="69056" y="721519"/>
                        </a:lnTo>
                        <a:lnTo>
                          <a:pt x="69056" y="2381"/>
                        </a:lnTo>
                        <a:lnTo>
                          <a:pt x="145256" y="2381"/>
                        </a:lnTo>
                        <a:lnTo>
                          <a:pt x="145256" y="721519"/>
                        </a:lnTo>
                        <a:lnTo>
                          <a:pt x="216694" y="721519"/>
                        </a:lnTo>
                        <a:lnTo>
                          <a:pt x="216694" y="0"/>
                        </a:lnTo>
                        <a:lnTo>
                          <a:pt x="288131" y="0"/>
                        </a:lnTo>
                        <a:lnTo>
                          <a:pt x="288131" y="723900"/>
                        </a:lnTo>
                        <a:lnTo>
                          <a:pt x="359569" y="723900"/>
                        </a:lnTo>
                        <a:lnTo>
                          <a:pt x="359569" y="4762"/>
                        </a:lnTo>
                        <a:lnTo>
                          <a:pt x="428625" y="4762"/>
                        </a:lnTo>
                        <a:lnTo>
                          <a:pt x="428625" y="726281"/>
                        </a:lnTo>
                        <a:lnTo>
                          <a:pt x="502444" y="726281"/>
                        </a:lnTo>
                        <a:lnTo>
                          <a:pt x="502444" y="4762"/>
                        </a:lnTo>
                        <a:lnTo>
                          <a:pt x="573881" y="4762"/>
                        </a:lnTo>
                        <a:lnTo>
                          <a:pt x="573881" y="721519"/>
                        </a:lnTo>
                        <a:lnTo>
                          <a:pt x="647700" y="721519"/>
                        </a:lnTo>
                        <a:lnTo>
                          <a:pt x="647700" y="7144"/>
                        </a:lnTo>
                        <a:lnTo>
                          <a:pt x="719138" y="7144"/>
                        </a:lnTo>
                        <a:lnTo>
                          <a:pt x="719138" y="726281"/>
                        </a:lnTo>
                        <a:lnTo>
                          <a:pt x="792956" y="726281"/>
                        </a:lnTo>
                      </a:path>
                    </a:pathLst>
                  </a:custGeom>
                  <a:noFill/>
                  <a:ln w="19050" cap="flat" cmpd="sng" algn="ctr">
                    <a:solidFill>
                      <a:schemeClr val="accent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DE" sz="20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26" name="Rechteck 25"/>
                  <p:cNvSpPr/>
                  <p:nvPr/>
                </p:nvSpPr>
                <p:spPr bwMode="auto">
                  <a:xfrm>
                    <a:off x="6861176" y="5272087"/>
                    <a:ext cx="792956" cy="652463"/>
                  </a:xfrm>
                  <a:prstGeom prst="rect">
                    <a:avLst/>
                  </a:prstGeom>
                  <a:no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DE" sz="20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</p:grpSp>
            <p:sp>
              <p:nvSpPr>
                <p:cNvPr id="22" name="Rechteck 21"/>
                <p:cNvSpPr/>
                <p:nvPr/>
              </p:nvSpPr>
              <p:spPr bwMode="auto">
                <a:xfrm>
                  <a:off x="5092700" y="5585618"/>
                  <a:ext cx="63500" cy="326232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  <p:cxnSp>
              <p:nvCxnSpPr>
                <p:cNvPr id="23" name="Gerade Verbindung 14"/>
                <p:cNvCxnSpPr/>
                <p:nvPr/>
              </p:nvCxnSpPr>
              <p:spPr bwMode="auto">
                <a:xfrm flipV="1">
                  <a:off x="5156200" y="5327407"/>
                  <a:ext cx="1704976" cy="258212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" name="Gerade Verbindung 17"/>
                <p:cNvCxnSpPr>
                  <a:stCxn id="22" idx="2"/>
                </p:cNvCxnSpPr>
                <p:nvPr/>
              </p:nvCxnSpPr>
              <p:spPr bwMode="auto">
                <a:xfrm>
                  <a:off x="5124450" y="5911850"/>
                  <a:ext cx="1726726" cy="4658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cxnSp>
          <p:nvCxnSpPr>
            <p:cNvPr id="15" name="Gerade Verbindung 15"/>
            <p:cNvCxnSpPr/>
            <p:nvPr/>
          </p:nvCxnSpPr>
          <p:spPr bwMode="auto">
            <a:xfrm flipH="1">
              <a:off x="2469714" y="5018395"/>
              <a:ext cx="438146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Gerade Verbindung 16"/>
            <p:cNvCxnSpPr/>
            <p:nvPr/>
          </p:nvCxnSpPr>
          <p:spPr bwMode="auto">
            <a:xfrm flipH="1">
              <a:off x="4817660" y="4316103"/>
              <a:ext cx="92804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Gerade Verbindung 20"/>
            <p:cNvCxnSpPr/>
            <p:nvPr/>
          </p:nvCxnSpPr>
          <p:spPr bwMode="auto">
            <a:xfrm flipV="1">
              <a:off x="5329525" y="4316102"/>
              <a:ext cx="0" cy="67499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18" name="Textfeld 17"/>
            <p:cNvSpPr txBox="1"/>
            <p:nvPr/>
          </p:nvSpPr>
          <p:spPr>
            <a:xfrm>
              <a:off x="4924716" y="4499711"/>
              <a:ext cx="3994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00" dirty="0" smtClean="0">
                  <a:solidFill>
                    <a:srgbClr val="FF0000"/>
                  </a:solidFill>
                  <a:latin typeface="TUM Neue Helvetica 55 Regular" pitchFamily="34" charset="0"/>
                  <a:cs typeface="Times New Roman"/>
                </a:rPr>
                <a:t>∆</a:t>
              </a:r>
              <a:r>
                <a:rPr lang="de-DE" sz="1400" dirty="0" smtClean="0">
                  <a:solidFill>
                    <a:srgbClr val="FF0000"/>
                  </a:solidFill>
                  <a:latin typeface="TUM Neue Helvetica 55 Regular" pitchFamily="34" charset="0"/>
                  <a:cs typeface="Times New Roman"/>
                </a:rPr>
                <a:t>T</a:t>
              </a:r>
              <a:endParaRPr lang="de-DE" dirty="0">
                <a:solidFill>
                  <a:srgbClr val="FF0000"/>
                </a:solidFill>
                <a:latin typeface="TUM Neue Helvetica 55 Regular" pitchFamily="34" charset="0"/>
              </a:endParaRPr>
            </a:p>
          </p:txBody>
        </p:sp>
      </p:grpSp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 t="13040" r="11193" b="-11729"/>
          <a:stretch/>
        </p:blipFill>
        <p:spPr>
          <a:xfrm>
            <a:off x="3422067" y="3946254"/>
            <a:ext cx="2756383" cy="188304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4639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3"/>
          </p:nvPr>
        </p:nvSpPr>
        <p:spPr>
          <a:xfrm>
            <a:off x="6104101" y="1257300"/>
            <a:ext cx="6087899" cy="5286934"/>
          </a:xfrm>
        </p:spPr>
        <p:txBody>
          <a:bodyPr/>
          <a:lstStyle/>
          <a:p>
            <a:r>
              <a:rPr lang="en-US" dirty="0" smtClean="0"/>
              <a:t>Electric validation</a:t>
            </a:r>
          </a:p>
          <a:p>
            <a:pPr lvl="1"/>
            <a:r>
              <a:rPr lang="en-US" dirty="0"/>
              <a:t>Compare measured an simulated </a:t>
            </a:r>
            <a:r>
              <a:rPr lang="en-US" dirty="0" smtClean="0"/>
              <a:t>cell voltage</a:t>
            </a:r>
          </a:p>
          <a:p>
            <a:pPr lvl="1"/>
            <a:r>
              <a:rPr lang="en-US" dirty="0" smtClean="0"/>
              <a:t>Compare </a:t>
            </a:r>
            <a:r>
              <a:rPr lang="en-US" dirty="0"/>
              <a:t>measured an simulated </a:t>
            </a:r>
            <a:r>
              <a:rPr lang="en-US" dirty="0" smtClean="0"/>
              <a:t>voltage distribution by use of multi-tab cells</a:t>
            </a:r>
          </a:p>
          <a:p>
            <a:pPr lvl="1"/>
            <a:r>
              <a:rPr lang="en-US" dirty="0" smtClean="0"/>
              <a:t>Use of reference electrodes to separate pos. neg. potentials. </a:t>
            </a:r>
          </a:p>
          <a:p>
            <a:r>
              <a:rPr lang="en-US" sz="1800" dirty="0" smtClean="0"/>
              <a:t>Thermal validation</a:t>
            </a:r>
          </a:p>
          <a:p>
            <a:pPr lvl="1"/>
            <a:r>
              <a:rPr lang="en-US" dirty="0" smtClean="0"/>
              <a:t>Compare measured an simulated temperature distribution</a:t>
            </a:r>
          </a:p>
          <a:p>
            <a:pPr lvl="1"/>
            <a:r>
              <a:rPr lang="en-US" dirty="0" smtClean="0"/>
              <a:t>Well defined thermal environment is necessary</a:t>
            </a:r>
          </a:p>
          <a:p>
            <a:pPr lvl="1"/>
            <a:r>
              <a:rPr lang="en-US" dirty="0" smtClean="0"/>
              <a:t>In general difficult</a:t>
            </a:r>
          </a:p>
          <a:p>
            <a:r>
              <a:rPr lang="en-US" dirty="0" smtClean="0"/>
              <a:t>Further methods</a:t>
            </a:r>
            <a:endParaRPr lang="en-US" sz="1800" dirty="0" smtClean="0"/>
          </a:p>
          <a:p>
            <a:pPr lvl="1"/>
            <a:r>
              <a:rPr lang="en-US" dirty="0" smtClean="0"/>
              <a:t>Measurement of thickness change (caused by state of charge)</a:t>
            </a:r>
          </a:p>
          <a:p>
            <a:pPr lvl="1"/>
            <a:r>
              <a:rPr lang="en-US" dirty="0" smtClean="0"/>
              <a:t>Measurement of state of charge by diffraction (ND or XRD)</a:t>
            </a:r>
          </a:p>
          <a:p>
            <a:pPr lvl="1"/>
            <a:r>
              <a:rPr lang="en-US" dirty="0" smtClean="0"/>
              <a:t>Cell opening </a:t>
            </a:r>
            <a:r>
              <a:rPr lang="en-US" dirty="0" smtClean="0">
                <a:sym typeface="Wingdings" panose="05000000000000000000" pitchFamily="2" charset="2"/>
              </a:rPr>
              <a:t> different analyses possible</a:t>
            </a:r>
            <a:endParaRPr lang="en-US" dirty="0" smtClean="0"/>
          </a:p>
          <a:p>
            <a:pPr lvl="1"/>
            <a:r>
              <a:rPr lang="en-US" dirty="0" smtClean="0"/>
              <a:t>Ultrasonic measurement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7038" y="0"/>
            <a:ext cx="11520000" cy="1080000"/>
          </a:xfrm>
        </p:spPr>
        <p:txBody>
          <a:bodyPr/>
          <a:lstStyle/>
          <a:p>
            <a:r>
              <a:rPr lang="en-US" dirty="0"/>
              <a:t>4.3	Model </a:t>
            </a:r>
            <a:r>
              <a:rPr lang="en-US" dirty="0" smtClean="0"/>
              <a:t>validation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94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08" y="1271814"/>
            <a:ext cx="3617913" cy="241194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/>
          <a:srcRect b="3430"/>
          <a:stretch/>
        </p:blipFill>
        <p:spPr>
          <a:xfrm>
            <a:off x="2467429" y="3685542"/>
            <a:ext cx="3529959" cy="277331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027520" y="1271814"/>
            <a:ext cx="1444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Multi-tab cell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76533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5.1	Next-generation lithium-ion cells</a:t>
            </a:r>
          </a:p>
          <a:p>
            <a:pPr marL="0" indent="0">
              <a:buNone/>
            </a:pPr>
            <a:r>
              <a:rPr lang="en-US" dirty="0"/>
              <a:t>5.2  	New battery materials and battery technologies</a:t>
            </a:r>
          </a:p>
          <a:p>
            <a:pPr marL="0" indent="0">
              <a:buNone/>
            </a:pPr>
            <a:r>
              <a:rPr lang="en-US" dirty="0"/>
              <a:t>5.3	Modern methods for battery diagnostics</a:t>
            </a:r>
          </a:p>
          <a:p>
            <a:pPr marL="0" indent="0">
              <a:buNone/>
            </a:pPr>
            <a:r>
              <a:rPr lang="en-US" dirty="0"/>
              <a:t>5.4	New </a:t>
            </a:r>
            <a:r>
              <a:rPr lang="en-US" dirty="0" smtClean="0"/>
              <a:t>technique </a:t>
            </a:r>
            <a:r>
              <a:rPr lang="en-US" dirty="0"/>
              <a:t>for accelerated aging tests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		Development </a:t>
            </a:r>
            <a:r>
              <a:rPr lang="en-US" dirty="0" smtClean="0"/>
              <a:t>Trends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95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736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3"/>
          </p:nvPr>
        </p:nvSpPr>
        <p:spPr>
          <a:xfrm>
            <a:off x="5720307" y="1259999"/>
            <a:ext cx="6136732" cy="5040000"/>
          </a:xfrm>
        </p:spPr>
        <p:txBody>
          <a:bodyPr/>
          <a:lstStyle/>
          <a:p>
            <a:r>
              <a:rPr lang="en-US" sz="1800" dirty="0" smtClean="0"/>
              <a:t>Target 1: Increase of specific energy density</a:t>
            </a:r>
          </a:p>
          <a:p>
            <a:pPr lvl="1"/>
            <a:r>
              <a:rPr lang="en-US" sz="1600" dirty="0" smtClean="0"/>
              <a:t>Use of cathode material with higher voltage  E = U * C </a:t>
            </a:r>
            <a:endParaRPr lang="en-US" dirty="0" smtClean="0"/>
          </a:p>
          <a:p>
            <a:pPr lvl="1"/>
            <a:r>
              <a:rPr lang="en-US" dirty="0" smtClean="0"/>
              <a:t>Use of high capacity cathode materials (C</a:t>
            </a:r>
            <a:r>
              <a:rPr lang="en-US" baseline="-25000" dirty="0" smtClean="0"/>
              <a:t>+ </a:t>
            </a:r>
            <a:r>
              <a:rPr lang="en-US" dirty="0" smtClean="0"/>
              <a:t>&gt; 200 </a:t>
            </a:r>
            <a:r>
              <a:rPr lang="en-US" dirty="0" err="1" smtClean="0"/>
              <a:t>mAh</a:t>
            </a:r>
            <a:r>
              <a:rPr lang="en-US" dirty="0" smtClean="0"/>
              <a:t>/g)</a:t>
            </a:r>
            <a:endParaRPr lang="en-US" sz="1600" dirty="0" smtClean="0"/>
          </a:p>
          <a:p>
            <a:pPr lvl="1"/>
            <a:r>
              <a:rPr lang="en-US" dirty="0" smtClean="0"/>
              <a:t>Use of high capacity anode materials </a:t>
            </a:r>
            <a:r>
              <a:rPr lang="en-US" dirty="0"/>
              <a:t>(</a:t>
            </a:r>
            <a:r>
              <a:rPr lang="en-US" dirty="0" smtClean="0"/>
              <a:t>C</a:t>
            </a:r>
            <a:r>
              <a:rPr lang="en-US" baseline="-25000" dirty="0" smtClean="0"/>
              <a:t>- </a:t>
            </a:r>
            <a:r>
              <a:rPr lang="en-US" dirty="0" smtClean="0"/>
              <a:t>&gt; 1000 </a:t>
            </a:r>
            <a:r>
              <a:rPr lang="en-US" dirty="0" err="1"/>
              <a:t>mAh</a:t>
            </a:r>
            <a:r>
              <a:rPr lang="en-US" dirty="0"/>
              <a:t>/g)</a:t>
            </a:r>
            <a:endParaRPr lang="en-US" dirty="0" smtClean="0"/>
          </a:p>
          <a:p>
            <a:pPr lvl="1"/>
            <a:r>
              <a:rPr lang="en-US" sz="1600" dirty="0" smtClean="0"/>
              <a:t>As electrodes are serial connected, the total capacity is mainly limited by the electrode with the smaller spec. capacity. </a:t>
            </a:r>
            <a:r>
              <a:rPr lang="en-US" sz="1600" dirty="0" smtClean="0">
                <a:sym typeface="Wingdings" panose="05000000000000000000" pitchFamily="2" charset="2"/>
              </a:rPr>
              <a:t> High capacity cathodes are needed!</a:t>
            </a:r>
            <a:endParaRPr lang="en-US" sz="1600" dirty="0" smtClean="0"/>
          </a:p>
          <a:p>
            <a:r>
              <a:rPr lang="en-US" dirty="0" smtClean="0"/>
              <a:t>Target 2: Cost reduction</a:t>
            </a:r>
          </a:p>
          <a:p>
            <a:pPr lvl="1"/>
            <a:r>
              <a:rPr lang="en-US" dirty="0" smtClean="0"/>
              <a:t>Reduction of cobalt</a:t>
            </a:r>
          </a:p>
          <a:p>
            <a:pPr lvl="1"/>
            <a:r>
              <a:rPr lang="en-US" dirty="0" smtClean="0"/>
              <a:t>Reduction of manufacturing costs (coating, formation)</a:t>
            </a:r>
          </a:p>
          <a:p>
            <a:pPr lvl="1"/>
            <a:r>
              <a:rPr lang="en-US" dirty="0" smtClean="0"/>
              <a:t>Mass production</a:t>
            </a:r>
            <a:endParaRPr lang="en-US" sz="1800" dirty="0"/>
          </a:p>
          <a:p>
            <a:r>
              <a:rPr lang="en-US" dirty="0" smtClean="0"/>
              <a:t>Target 3: Keep safety constant at higher specific energy</a:t>
            </a:r>
            <a:endParaRPr lang="en-US" sz="1800" dirty="0" smtClean="0"/>
          </a:p>
          <a:p>
            <a:pPr lvl="1"/>
            <a:r>
              <a:rPr lang="en-US" sz="1600" dirty="0" smtClean="0"/>
              <a:t>Improved electrolytes</a:t>
            </a:r>
          </a:p>
          <a:p>
            <a:pPr lvl="1"/>
            <a:r>
              <a:rPr lang="en-US" sz="1600" dirty="0" smtClean="0"/>
              <a:t>Solid state electrolytes</a:t>
            </a:r>
          </a:p>
          <a:p>
            <a:pPr lvl="1"/>
            <a:r>
              <a:rPr lang="en-US" dirty="0" smtClean="0"/>
              <a:t>Improved cell and pack design</a:t>
            </a:r>
            <a:endParaRPr lang="en-US" sz="1600" dirty="0" smtClean="0"/>
          </a:p>
          <a:p>
            <a:pPr lvl="1"/>
            <a:r>
              <a:rPr lang="en-US" dirty="0" smtClean="0"/>
              <a:t>Improved pack design to avoid failure propagation</a:t>
            </a:r>
            <a:endParaRPr lang="en-US" sz="1600" dirty="0" smtClean="0"/>
          </a:p>
          <a:p>
            <a:pPr lvl="1"/>
            <a:endParaRPr lang="en-US" sz="1600" dirty="0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336000" y="-1"/>
            <a:ext cx="11520000" cy="1080000"/>
          </a:xfrm>
        </p:spPr>
        <p:txBody>
          <a:bodyPr/>
          <a:lstStyle/>
          <a:p>
            <a:pPr indent="0"/>
            <a:r>
              <a:rPr lang="en-US" dirty="0" smtClean="0"/>
              <a:t>5.0  Introduction to new development trends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96</a:t>
            </a:fld>
            <a:endParaRPr lang="de-DE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8" y="2427671"/>
            <a:ext cx="6128450" cy="376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ieren 1"/>
          <p:cNvGrpSpPr/>
          <p:nvPr/>
        </p:nvGrpSpPr>
        <p:grpSpPr>
          <a:xfrm>
            <a:off x="1592431" y="2794816"/>
            <a:ext cx="3524428" cy="2714193"/>
            <a:chOff x="2162160" y="2850854"/>
            <a:chExt cx="3524428" cy="2714193"/>
          </a:xfrm>
        </p:grpSpPr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 rot="18984123">
              <a:off x="2429162" y="3454311"/>
              <a:ext cx="676275" cy="323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tIns="9144" rIns="9144" bIns="9144">
              <a:spAutoFit/>
            </a:bodyPr>
            <a:lstStyle>
              <a:lvl1pPr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de-DE" sz="2000" b="1" dirty="0">
                  <a:solidFill>
                    <a:srgbClr val="FF0000"/>
                  </a:solidFill>
                </a:rPr>
                <a:t>Li-air</a:t>
              </a:r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 rot="20221319">
              <a:off x="3099687" y="3508373"/>
              <a:ext cx="676275" cy="323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tIns="9144" rIns="9144" bIns="9144">
              <a:spAutoFit/>
            </a:bodyPr>
            <a:lstStyle>
              <a:lvl1pPr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de-DE" sz="2000" b="1" dirty="0">
                  <a:solidFill>
                    <a:srgbClr val="FF00FF"/>
                  </a:solidFill>
                </a:rPr>
                <a:t>Li-S</a:t>
              </a:r>
            </a:p>
          </p:txBody>
        </p:sp>
        <p:sp>
          <p:nvSpPr>
            <p:cNvPr id="20" name="Text Box 8"/>
            <p:cNvSpPr txBox="1">
              <a:spLocks noChangeArrowheads="1"/>
            </p:cNvSpPr>
            <p:nvPr/>
          </p:nvSpPr>
          <p:spPr bwMode="auto">
            <a:xfrm rot="21466027">
              <a:off x="2565379" y="5241197"/>
              <a:ext cx="1019175" cy="323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tIns="9144" rIns="9144" bIns="9144">
              <a:spAutoFit/>
            </a:bodyPr>
            <a:lstStyle>
              <a:lvl1pPr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de-DE" sz="2000" b="1" dirty="0">
                  <a:solidFill>
                    <a:srgbClr val="0000FF"/>
                  </a:solidFill>
                </a:rPr>
                <a:t>LiCoO</a:t>
              </a:r>
              <a:r>
                <a:rPr lang="en-US" altLang="de-DE" sz="2000" b="1" baseline="-25000" dirty="0">
                  <a:solidFill>
                    <a:srgbClr val="0000FF"/>
                  </a:solidFill>
                </a:rPr>
                <a:t>2</a:t>
              </a:r>
            </a:p>
          </p:txBody>
        </p:sp>
        <p:sp>
          <p:nvSpPr>
            <p:cNvPr id="21" name="Text Box 9"/>
            <p:cNvSpPr txBox="1">
              <a:spLocks noChangeArrowheads="1"/>
            </p:cNvSpPr>
            <p:nvPr/>
          </p:nvSpPr>
          <p:spPr bwMode="auto">
            <a:xfrm>
              <a:off x="3198486" y="4315765"/>
              <a:ext cx="1184275" cy="323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tIns="9144" rIns="9144" bIns="9144">
              <a:spAutoFit/>
            </a:bodyPr>
            <a:lstStyle>
              <a:lvl1pPr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de-DE" sz="2000" b="1" dirty="0">
                  <a:solidFill>
                    <a:srgbClr val="00FF00"/>
                  </a:solidFill>
                </a:rPr>
                <a:t>Si-anode</a:t>
              </a:r>
              <a:endParaRPr lang="en-US" altLang="de-DE" sz="2000" b="1" baseline="-25000" dirty="0">
                <a:solidFill>
                  <a:srgbClr val="00FF00"/>
                </a:solidFill>
              </a:endParaRPr>
            </a:p>
          </p:txBody>
        </p:sp>
        <p:sp>
          <p:nvSpPr>
            <p:cNvPr id="22" name="Text Box 10"/>
            <p:cNvSpPr txBox="1">
              <a:spLocks noChangeArrowheads="1"/>
            </p:cNvSpPr>
            <p:nvPr/>
          </p:nvSpPr>
          <p:spPr bwMode="auto">
            <a:xfrm>
              <a:off x="4502313" y="4254565"/>
              <a:ext cx="1184275" cy="323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tIns="9144" rIns="9144" bIns="9144">
              <a:spAutoFit/>
            </a:bodyPr>
            <a:lstStyle>
              <a:lvl1pPr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de-DE" sz="2000" b="1" dirty="0">
                  <a:solidFill>
                    <a:srgbClr val="FFCC00"/>
                  </a:solidFill>
                </a:rPr>
                <a:t>Li-anode</a:t>
              </a:r>
              <a:endParaRPr lang="en-US" altLang="de-DE" sz="2000" b="1" baseline="-25000" dirty="0">
                <a:solidFill>
                  <a:srgbClr val="FFCC00"/>
                </a:solidFill>
              </a:endParaRPr>
            </a:p>
          </p:txBody>
        </p:sp>
        <p:sp>
          <p:nvSpPr>
            <p:cNvPr id="23" name="Text Box 11"/>
            <p:cNvSpPr txBox="1">
              <a:spLocks noChangeArrowheads="1"/>
            </p:cNvSpPr>
            <p:nvPr/>
          </p:nvSpPr>
          <p:spPr bwMode="auto">
            <a:xfrm>
              <a:off x="2162160" y="4761518"/>
              <a:ext cx="1108075" cy="323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tIns="9144" rIns="9144" bIns="9144">
              <a:spAutoFit/>
            </a:bodyPr>
            <a:lstStyle>
              <a:lvl1pPr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de-DE" sz="2000" b="1" dirty="0">
                  <a:solidFill>
                    <a:srgbClr val="333333"/>
                  </a:solidFill>
                </a:rPr>
                <a:t>C-anode</a:t>
              </a:r>
              <a:endParaRPr lang="en-US" altLang="de-DE" sz="2000" b="1" baseline="-25000" dirty="0">
                <a:solidFill>
                  <a:srgbClr val="333333"/>
                </a:solidFill>
              </a:endParaRPr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3590476" y="4639615"/>
              <a:ext cx="232224" cy="43410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" name="Line 13"/>
            <p:cNvSpPr>
              <a:spLocks noChangeShapeType="1"/>
            </p:cNvSpPr>
            <p:nvPr/>
          </p:nvSpPr>
          <p:spPr bwMode="auto">
            <a:xfrm flipV="1">
              <a:off x="3752163" y="3808413"/>
              <a:ext cx="82157" cy="55880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 flipV="1">
              <a:off x="3498523" y="3313112"/>
              <a:ext cx="313822" cy="1002653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" name="Line 15"/>
            <p:cNvSpPr>
              <a:spLocks noChangeShapeType="1"/>
            </p:cNvSpPr>
            <p:nvPr/>
          </p:nvSpPr>
          <p:spPr bwMode="auto">
            <a:xfrm flipV="1">
              <a:off x="5122028" y="2850854"/>
              <a:ext cx="377072" cy="1479291"/>
            </a:xfrm>
            <a:prstGeom prst="line">
              <a:avLst/>
            </a:prstGeom>
            <a:noFill/>
            <a:ln w="19050">
              <a:solidFill>
                <a:srgbClr val="FFCC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8" name="Line 16"/>
            <p:cNvSpPr>
              <a:spLocks noChangeShapeType="1"/>
            </p:cNvSpPr>
            <p:nvPr/>
          </p:nvSpPr>
          <p:spPr bwMode="auto">
            <a:xfrm flipV="1">
              <a:off x="5105760" y="3670299"/>
              <a:ext cx="393340" cy="659847"/>
            </a:xfrm>
            <a:prstGeom prst="line">
              <a:avLst/>
            </a:prstGeom>
            <a:noFill/>
            <a:ln w="19050">
              <a:solidFill>
                <a:srgbClr val="FFCC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" name="Line 17"/>
            <p:cNvSpPr>
              <a:spLocks noChangeShapeType="1"/>
            </p:cNvSpPr>
            <p:nvPr/>
          </p:nvSpPr>
          <p:spPr bwMode="auto">
            <a:xfrm>
              <a:off x="5023243" y="4578415"/>
              <a:ext cx="393700" cy="406400"/>
            </a:xfrm>
            <a:prstGeom prst="line">
              <a:avLst/>
            </a:prstGeom>
            <a:noFill/>
            <a:ln w="19050">
              <a:solidFill>
                <a:srgbClr val="FFCC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hteck 12"/>
              <p:cNvSpPr/>
              <p:nvPr/>
            </p:nvSpPr>
            <p:spPr>
              <a:xfrm>
                <a:off x="2948372" y="1689111"/>
                <a:ext cx="1771895" cy="659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Rechteck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372" y="1689111"/>
                <a:ext cx="1771895" cy="6594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feld 29"/>
          <p:cNvSpPr txBox="1"/>
          <p:nvPr/>
        </p:nvSpPr>
        <p:spPr>
          <a:xfrm>
            <a:off x="337915" y="1289027"/>
            <a:ext cx="2646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Theoretical cell capacity</a:t>
            </a:r>
            <a:br>
              <a:rPr lang="en-GB" dirty="0" smtClean="0"/>
            </a:br>
            <a:r>
              <a:rPr lang="en-GB" dirty="0" smtClean="0"/>
              <a:t>defined by two serial </a:t>
            </a:r>
            <a:br>
              <a:rPr lang="en-GB" dirty="0" smtClean="0"/>
            </a:br>
            <a:r>
              <a:rPr lang="en-GB" dirty="0" smtClean="0"/>
              <a:t>connected electrodes: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796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3"/>
          </p:nvPr>
        </p:nvSpPr>
        <p:spPr>
          <a:xfrm>
            <a:off x="5210629" y="1257300"/>
            <a:ext cx="6645371" cy="48626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NMC materials with high nickel content</a:t>
            </a:r>
          </a:p>
          <a:p>
            <a:r>
              <a:rPr lang="en-US" sz="1800" dirty="0" smtClean="0"/>
              <a:t>Higher capacity with higher Ni content</a:t>
            </a:r>
          </a:p>
          <a:p>
            <a:r>
              <a:rPr lang="en-US" dirty="0" smtClean="0"/>
              <a:t>Better diffusion and lower impedance with higher Ni content</a:t>
            </a:r>
            <a:endParaRPr lang="en-US" sz="1800" dirty="0" smtClean="0"/>
          </a:p>
          <a:p>
            <a:r>
              <a:rPr lang="en-US" sz="1800" dirty="0" smtClean="0"/>
              <a:t>Problem: 	Cycle stability </a:t>
            </a:r>
            <a:endParaRPr lang="en-US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en-US" dirty="0"/>
              <a:t>5.1	Next-generation lithium-ion cells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657" y="2881031"/>
            <a:ext cx="5437643" cy="3584455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97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84" y="3755424"/>
            <a:ext cx="3836709" cy="270418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045" y="1245965"/>
            <a:ext cx="3558931" cy="2616303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697584" y="1159497"/>
            <a:ext cx="263950" cy="329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feld 9"/>
          <p:cNvSpPr txBox="1"/>
          <p:nvPr/>
        </p:nvSpPr>
        <p:spPr>
          <a:xfrm>
            <a:off x="4494087" y="6160700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2"/>
                </a:solidFill>
              </a:rPr>
              <a:t>[NOH]</a:t>
            </a:r>
            <a:endParaRPr lang="de-DE" sz="1200" dirty="0">
              <a:solidFill>
                <a:schemeClr val="bg2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0742452" y="6160700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2"/>
                </a:solidFill>
              </a:rPr>
              <a:t>[UMI]</a:t>
            </a:r>
            <a:endParaRPr lang="de-DE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sz="1800" dirty="0" smtClean="0"/>
              <a:t>High Ni content results in reduced thermal stability (Safety)</a:t>
            </a:r>
          </a:p>
          <a:p>
            <a:r>
              <a:rPr lang="en-US" dirty="0" smtClean="0"/>
              <a:t>Higher Ni content results in lower cycle lifetime</a:t>
            </a:r>
          </a:p>
          <a:p>
            <a:r>
              <a:rPr lang="en-US" dirty="0" smtClean="0"/>
              <a:t>Cells with high Ni content (≥ 80%) are close to NCA materials</a:t>
            </a:r>
          </a:p>
          <a:p>
            <a:r>
              <a:rPr lang="en-US" sz="1800" dirty="0" smtClean="0"/>
              <a:t>First cells with NMC 622 are in mass production</a:t>
            </a:r>
          </a:p>
          <a:p>
            <a:endParaRPr lang="en-US" dirty="0" smtClean="0"/>
          </a:p>
          <a:p>
            <a:r>
              <a:rPr lang="en-US" sz="1800" dirty="0" smtClean="0"/>
              <a:t>Other possibilities are so called over-</a:t>
            </a:r>
            <a:r>
              <a:rPr lang="en-US" sz="1800" dirty="0" err="1" smtClean="0"/>
              <a:t>lithiated</a:t>
            </a:r>
            <a:r>
              <a:rPr lang="en-US" sz="1800" dirty="0" smtClean="0"/>
              <a:t> materials where more than one Li atom can be stored. But these materials </a:t>
            </a:r>
            <a:r>
              <a:rPr lang="en-US" dirty="0"/>
              <a:t>also show significant </a:t>
            </a:r>
            <a:r>
              <a:rPr lang="en-US" sz="1800" dirty="0" smtClean="0"/>
              <a:t>lifetime problems</a:t>
            </a:r>
            <a:r>
              <a:rPr lang="en-US" dirty="0" smtClean="0"/>
              <a:t> (capacity reduction and voltage drop).</a:t>
            </a:r>
            <a:endParaRPr lang="en-US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en-US" dirty="0"/>
              <a:t>5.1	Next-generation lithium-ion cells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98</a:t>
            </a:fld>
            <a:endParaRPr lang="de-DE" dirty="0"/>
          </a:p>
        </p:txBody>
      </p:sp>
      <p:pic>
        <p:nvPicPr>
          <p:cNvPr id="7" name="Grafik 6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0" y="1138055"/>
            <a:ext cx="5906656" cy="497137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148281" y="5970931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2"/>
                </a:solidFill>
              </a:rPr>
              <a:t>[NOH]</a:t>
            </a:r>
            <a:endParaRPr lang="de-DE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5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sz="1800" dirty="0" smtClean="0"/>
              <a:t>Silicon has about 10 times higher specific capacity (4000 </a:t>
            </a:r>
            <a:r>
              <a:rPr lang="en-US" sz="1800" dirty="0" err="1" smtClean="0"/>
              <a:t>mAh</a:t>
            </a:r>
            <a:r>
              <a:rPr lang="en-US" sz="1800" dirty="0" smtClean="0"/>
              <a:t>/g vs. 372 </a:t>
            </a:r>
            <a:r>
              <a:rPr lang="en-US" sz="1800" dirty="0" err="1" smtClean="0"/>
              <a:t>mAh</a:t>
            </a:r>
            <a:r>
              <a:rPr lang="en-US" sz="1800" dirty="0" smtClean="0"/>
              <a:t>/g)</a:t>
            </a:r>
          </a:p>
          <a:p>
            <a:r>
              <a:rPr lang="en-US" dirty="0" smtClean="0"/>
              <a:t>Main disadvantage is the low cycle stability</a:t>
            </a:r>
            <a:endParaRPr lang="en-US" sz="1800" dirty="0" smtClean="0"/>
          </a:p>
          <a:p>
            <a:r>
              <a:rPr lang="en-US" sz="1800" dirty="0" smtClean="0"/>
              <a:t>Volume change of silicon (up to 300 %) </a:t>
            </a:r>
            <a:r>
              <a:rPr lang="en-US" dirty="0" smtClean="0"/>
              <a:t>results in material stress, contact losses and material pulverization</a:t>
            </a:r>
            <a:endParaRPr lang="en-US" sz="18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1800" dirty="0" smtClean="0"/>
              <a:t>Trend: </a:t>
            </a:r>
          </a:p>
          <a:p>
            <a:pPr lvl="1"/>
            <a:r>
              <a:rPr lang="en-US" dirty="0" smtClean="0"/>
              <a:t>Use of graphite-Si composite materials</a:t>
            </a:r>
          </a:p>
          <a:p>
            <a:pPr lvl="1"/>
            <a:r>
              <a:rPr lang="en-US" dirty="0" smtClean="0"/>
              <a:t>Only low fraction of Si (up to 5 %) is used today</a:t>
            </a:r>
            <a:endParaRPr lang="en-US" dirty="0"/>
          </a:p>
        </p:txBody>
      </p:sp>
      <p:sp>
        <p:nvSpPr>
          <p:cNvPr id="11" name="Inhaltsplatzhalt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Silicon as anode material</a:t>
            </a:r>
          </a:p>
          <a:p>
            <a:endParaRPr lang="en-US" dirty="0"/>
          </a:p>
        </p:txBody>
      </p:sp>
      <p:pic>
        <p:nvPicPr>
          <p:cNvPr id="5" name="Grafik 4" descr="Bildschirmausschnitt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41"/>
          <a:stretch/>
        </p:blipFill>
        <p:spPr>
          <a:xfrm>
            <a:off x="6552144" y="3260807"/>
            <a:ext cx="4682127" cy="193588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61" y="1657047"/>
            <a:ext cx="4776665" cy="442612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97261" y="6089439"/>
            <a:ext cx="2081508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de-DE" sz="1200" dirty="0" smtClean="0">
                <a:solidFill>
                  <a:schemeClr val="tx2"/>
                </a:solidFill>
              </a:rPr>
              <a:t>[</a:t>
            </a:r>
            <a:r>
              <a:rPr lang="de-DE" sz="1200" dirty="0">
                <a:solidFill>
                  <a:schemeClr val="tx2"/>
                </a:solidFill>
              </a:rPr>
              <a:t>3M]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0866000" y="4932051"/>
            <a:ext cx="952938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de-DE" sz="1200" dirty="0">
                <a:solidFill>
                  <a:schemeClr val="tx2"/>
                </a:solidFill>
              </a:rPr>
              <a:t>[3M]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336000" y="-1"/>
            <a:ext cx="11520000" cy="1080000"/>
          </a:xfrm>
        </p:spPr>
        <p:txBody>
          <a:bodyPr/>
          <a:lstStyle/>
          <a:p>
            <a:r>
              <a:rPr lang="en-US" dirty="0"/>
              <a:t>5.1	Next-generation lithium-ion cells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268288"/>
            <a:fld id="{F3F8B86C-21BE-494B-9772-6D72700E1C1A}" type="slidenum">
              <a:rPr lang="de-DE" smtClean="0"/>
              <a:pPr defTabSz="268288"/>
              <a:t>99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543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.plus">
  <a:themeElements>
    <a:clrScheme name="PK1">
      <a:dk1>
        <a:sysClr val="windowText" lastClr="000000"/>
      </a:dk1>
      <a:lt1>
        <a:sysClr val="window" lastClr="FFFFFF"/>
      </a:lt1>
      <a:dk2>
        <a:srgbClr val="666666"/>
      </a:dk2>
      <a:lt2>
        <a:srgbClr val="999999"/>
      </a:lt2>
      <a:accent1>
        <a:srgbClr val="0066CC"/>
      </a:accent1>
      <a:accent2>
        <a:srgbClr val="339933"/>
      </a:accent2>
      <a:accent3>
        <a:srgbClr val="CD6E1B"/>
      </a:accent3>
      <a:accent4>
        <a:srgbClr val="3399FF"/>
      </a:accent4>
      <a:accent5>
        <a:srgbClr val="A6D49D"/>
      </a:accent5>
      <a:accent6>
        <a:srgbClr val="E0A572"/>
      </a:accent6>
      <a:hlink>
        <a:srgbClr val="0066CC"/>
      </a:hlink>
      <a:folHlink>
        <a:srgbClr val="0066CC"/>
      </a:folHlink>
    </a:clrScheme>
    <a:fontScheme name="Nunito">
      <a:majorFont>
        <a:latin typeface="Nunito"/>
        <a:ea typeface=""/>
        <a:cs typeface=""/>
      </a:majorFont>
      <a:minorFont>
        <a:latin typeface="Nuni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.plus" id="{722AAD66-4FDA-4180-B18D-3E3197E4D0AD}" vid="{9C816698-D9B9-403A-8B7E-3CAE494DA562}"/>
    </a:ext>
  </a:extLst>
</a:theme>
</file>

<file path=ppt/theme/theme2.xml><?xml version="1.0" encoding="utf-8"?>
<a:theme xmlns:a="http://schemas.openxmlformats.org/drawingml/2006/main" name="Titel">
  <a:themeElements>
    <a:clrScheme name="PK1">
      <a:dk1>
        <a:sysClr val="windowText" lastClr="000000"/>
      </a:dk1>
      <a:lt1>
        <a:sysClr val="window" lastClr="FFFFFF"/>
      </a:lt1>
      <a:dk2>
        <a:srgbClr val="666666"/>
      </a:dk2>
      <a:lt2>
        <a:srgbClr val="999999"/>
      </a:lt2>
      <a:accent1>
        <a:srgbClr val="0066CC"/>
      </a:accent1>
      <a:accent2>
        <a:srgbClr val="339933"/>
      </a:accent2>
      <a:accent3>
        <a:srgbClr val="CD6E1B"/>
      </a:accent3>
      <a:accent4>
        <a:srgbClr val="3399FF"/>
      </a:accent4>
      <a:accent5>
        <a:srgbClr val="A6D49D"/>
      </a:accent5>
      <a:accent6>
        <a:srgbClr val="E0A572"/>
      </a:accent6>
      <a:hlink>
        <a:srgbClr val="0066CC"/>
      </a:hlink>
      <a:folHlink>
        <a:srgbClr val="0066CC"/>
      </a:folHlink>
    </a:clrScheme>
    <a:fontScheme name="Nunito">
      <a:majorFont>
        <a:latin typeface="Nunito"/>
        <a:ea typeface=""/>
        <a:cs typeface=""/>
      </a:majorFont>
      <a:minorFont>
        <a:latin typeface="Nuni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5E0427291BBA84D94EE60284D63B7F5" ma:contentTypeVersion="4" ma:contentTypeDescription="Ein neues Dokument erstellen." ma:contentTypeScope="" ma:versionID="5645b602f7a5130ccf2f4e09d4b5e217">
  <xsd:schema xmlns:xsd="http://www.w3.org/2001/XMLSchema" xmlns:xs="http://www.w3.org/2001/XMLSchema" xmlns:p="http://schemas.microsoft.com/office/2006/metadata/properties" xmlns:ns2="c20ea805-1f54-4d9b-8cdc-e59cb73d1281" xmlns:ns3="0cb4b56b-2efd-4d30-9a9c-654eeedfe623" targetNamespace="http://schemas.microsoft.com/office/2006/metadata/properties" ma:root="true" ma:fieldsID="dcaca7648e2ae3976e73c13578fe2987" ns2:_="" ns3:_="">
    <xsd:import namespace="c20ea805-1f54-4d9b-8cdc-e59cb73d1281"/>
    <xsd:import namespace="0cb4b56b-2efd-4d30-9a9c-654eeedfe62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astSharedByUser" minOccurs="0"/>
                <xsd:element ref="ns3:LastSharedBy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ea805-1f54-4d9b-8cdc-e59cb73d128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b4b56b-2efd-4d30-9a9c-654eeedfe623" elementFormDefault="qualified">
    <xsd:import namespace="http://schemas.microsoft.com/office/2006/documentManagement/types"/>
    <xsd:import namespace="http://schemas.microsoft.com/office/infopath/2007/PartnerControls"/>
    <xsd:element name="LastSharedByUser" ma:index="10" nillable="true" ma:displayName="Zuletzt freigegeben nach Benutz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Zuletzt freigegeben nach Zeitpunkt" ma:description="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E9D961B-50A1-43A9-876C-33D7A90B3F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0ea805-1f54-4d9b-8cdc-e59cb73d1281"/>
    <ds:schemaRef ds:uri="0cb4b56b-2efd-4d30-9a9c-654eeedfe6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4C25160-39CC-46CC-8DD1-F2FF52EFC0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6C5297-3F8B-43D3-B41A-D0FF2582922E}">
  <ds:schemaRefs>
    <ds:schemaRef ds:uri="http://schemas.microsoft.com/office/2006/documentManagement/types"/>
    <ds:schemaRef ds:uri="http://schemas.microsoft.com/office/2006/metadata/properties"/>
    <ds:schemaRef ds:uri="c20ea805-1f54-4d9b-8cdc-e59cb73d1281"/>
    <ds:schemaRef ds:uri="http://purl.org/dc/elements/1.1/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0cb4b56b-2efd-4d30-9a9c-654eeedfe62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Li.plus</Template>
  <TotalTime>0</TotalTime>
  <Words>7157</Words>
  <Application>Microsoft Office PowerPoint</Application>
  <PresentationFormat>Breitbild</PresentationFormat>
  <Paragraphs>2548</Paragraphs>
  <Slides>152</Slides>
  <Notes>115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152</vt:i4>
      </vt:variant>
    </vt:vector>
  </HeadingPairs>
  <TitlesOfParts>
    <vt:vector size="167" baseType="lpstr">
      <vt:lpstr>ＭＳ Ｐゴシック</vt:lpstr>
      <vt:lpstr>Arial</vt:lpstr>
      <vt:lpstr>Arial Black</vt:lpstr>
      <vt:lpstr>Calibri</vt:lpstr>
      <vt:lpstr>Cambria Math</vt:lpstr>
      <vt:lpstr>Nunito</vt:lpstr>
      <vt:lpstr>Nunito SemiBold</vt:lpstr>
      <vt:lpstr>Segoe UI Semilight</vt:lpstr>
      <vt:lpstr>Symbol</vt:lpstr>
      <vt:lpstr>Times New Roman</vt:lpstr>
      <vt:lpstr>Titillium Web</vt:lpstr>
      <vt:lpstr>TUM Neue Helvetica 55 Regular</vt:lpstr>
      <vt:lpstr>Wingdings</vt:lpstr>
      <vt:lpstr>Li.plus</vt:lpstr>
      <vt:lpstr>Titel</vt:lpstr>
      <vt:lpstr>Seminar Lithium-Ion Batteries AIRBUS, 31.07.2018.</vt:lpstr>
      <vt:lpstr> Content</vt:lpstr>
      <vt:lpstr>1   Lithium-Ion Cell Technology</vt:lpstr>
      <vt:lpstr>1.0  Typical applications of lithium-ion batteries</vt:lpstr>
      <vt:lpstr>1.1 Main advantages of lithium-ion batteries</vt:lpstr>
      <vt:lpstr>1.1 Main advantages of lithium-ion batteries</vt:lpstr>
      <vt:lpstr>1.1 Main advantages of lithium-ion batteries</vt:lpstr>
      <vt:lpstr>1.2  Components and working principle of a lithium-ion battery cell</vt:lpstr>
      <vt:lpstr>1.2  Components and working principle of a lithium-ion battery cell</vt:lpstr>
      <vt:lpstr>1.3 Types of lithium-Ion cells and their advantages / disadvantages</vt:lpstr>
      <vt:lpstr>1.3 Types of lithium-Ion cells and their advantages / disadvantages</vt:lpstr>
      <vt:lpstr>1.4  State-of-the-art lithium-ion battery materials</vt:lpstr>
      <vt:lpstr>1.4  State-of-the-art lithium-ion battery materials</vt:lpstr>
      <vt:lpstr>1.5 Energy and power characteristics resulting from cell design</vt:lpstr>
      <vt:lpstr>1.6 Potential risks when using lithium-ion batteries</vt:lpstr>
      <vt:lpstr>1.6 Potential risks when using lithium-ion batteries</vt:lpstr>
      <vt:lpstr> 1.6 Potential risks when using lithium-ion batteries</vt:lpstr>
      <vt:lpstr>1.7  Safety concepts on cell level</vt:lpstr>
      <vt:lpstr>2   Battery Systems (AJ, 90 min)</vt:lpstr>
      <vt:lpstr>2.1   Parallel and serial interconnection of cells</vt:lpstr>
      <vt:lpstr>2.4  Concepts for safe and reliable battery systems</vt:lpstr>
      <vt:lpstr>4.3  Batterie-Management-System (BMS)</vt:lpstr>
      <vt:lpstr>2.3  Batterie-Management-System (BMS)</vt:lpstr>
      <vt:lpstr>2.4 Thermal Management</vt:lpstr>
      <vt:lpstr>2.4 Thermal Management</vt:lpstr>
      <vt:lpstr>2.5 Impact of temperature on battery performance</vt:lpstr>
      <vt:lpstr>2.5 Impact of temperature on battery performance</vt:lpstr>
      <vt:lpstr>2.6 Inhomogeneities in battery systems</vt:lpstr>
      <vt:lpstr>2.6 Inhomogeneities in battery systems</vt:lpstr>
      <vt:lpstr>2.7 Mechanical stress owing to cell deformation</vt:lpstr>
      <vt:lpstr>2.7 Mechanical stress owing to cell deformation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3   Battery Aging</vt:lpstr>
      <vt:lpstr>3.0  General effects of battery aging</vt:lpstr>
      <vt:lpstr>3.1 Main degradation mechanisms in lithium-ion cells</vt:lpstr>
      <vt:lpstr>3.1 Main degradation mechanisms in lithium-ion cells</vt:lpstr>
      <vt:lpstr>3.1 Main degradation mechanisms in lithium-ion cells</vt:lpstr>
      <vt:lpstr>3.1 Main degradation mechanisms in lithium-ion cells</vt:lpstr>
      <vt:lpstr>3.1 Main degradation mechanisms in lithium-ion cells</vt:lpstr>
      <vt:lpstr>3.1 Main degradation mechanisms in lithium-ion cells</vt:lpstr>
      <vt:lpstr>3.1 Main degradation mechanisms in lithium-ion cells</vt:lpstr>
      <vt:lpstr>3.1 Main degradation mechanisms in lithium-ion cells</vt:lpstr>
      <vt:lpstr>3.2  Combination of usage-independent calendar aging and cycle aging</vt:lpstr>
      <vt:lpstr>3.3 Performance loss owing to capacity fade and resistance increase</vt:lpstr>
      <vt:lpstr>3.3 Performance loss owing to capacity fade and resistance increase</vt:lpstr>
      <vt:lpstr>3.3 Performance loss owing to capacity fade and resistance increase</vt:lpstr>
      <vt:lpstr>3.4 Impact of temperature and current rate on degradation</vt:lpstr>
      <vt:lpstr>3.4 Impact of temperature and current rate on degradation</vt:lpstr>
      <vt:lpstr>3.5 Strategies for maximizing battery life</vt:lpstr>
      <vt:lpstr>PowerPoint-Präsentation</vt:lpstr>
      <vt:lpstr>4   Modelling and Simulation</vt:lpstr>
      <vt:lpstr>4.1 Overview over modelling strategies for different length scales</vt:lpstr>
      <vt:lpstr>4.1 Overview over modelling strategies for different length scales</vt:lpstr>
      <vt:lpstr>4.1 Overview over modelling strategies for different length scales</vt:lpstr>
      <vt:lpstr>4.2  Electrical and thermal simulation of lithium-ion batteries</vt:lpstr>
      <vt:lpstr>4.2  Electrical and thermal simulation of lithium-ion batteries</vt:lpstr>
      <vt:lpstr>4.2  Electrical and thermal simulation of lithium-ion batteries</vt:lpstr>
      <vt:lpstr>4.2  Electrical and thermal simulation of lithium-ion batteries</vt:lpstr>
      <vt:lpstr>4.3 Model parameterization (electrical model, OCV)</vt:lpstr>
      <vt:lpstr>4.3 Model parameterization (electrical model, impedance)</vt:lpstr>
      <vt:lpstr>4.3 Model parameterization (thermal models)</vt:lpstr>
      <vt:lpstr>4.3 Model validation</vt:lpstr>
      <vt:lpstr>5   Development Trends</vt:lpstr>
      <vt:lpstr>5.0  Introduction to new development trends</vt:lpstr>
      <vt:lpstr>5.1 Next-generation lithium-ion cells</vt:lpstr>
      <vt:lpstr>5.1 Next-generation lithium-ion cells</vt:lpstr>
      <vt:lpstr>5.1 Next-generation lithium-ion cells</vt:lpstr>
      <vt:lpstr>5.1 Next-generation lithium-ion cells</vt:lpstr>
      <vt:lpstr>5.2 New battery materials and battery technologies</vt:lpstr>
      <vt:lpstr>5.2 New battery materials and battery technologies</vt:lpstr>
      <vt:lpstr>5.2 New battery materials and battery technologies</vt:lpstr>
      <vt:lpstr>5.2 New battery materials and battery technologies</vt:lpstr>
      <vt:lpstr>5.2 New battery materials and battery technologies</vt:lpstr>
      <vt:lpstr>5.2 New battery materials and battery technologies</vt:lpstr>
      <vt:lpstr>5.2 New battery materials and battery technologies</vt:lpstr>
      <vt:lpstr>PowerPoint-Präsentation</vt:lpstr>
      <vt:lpstr>5.3 Modern methods for battery diagnostics</vt:lpstr>
      <vt:lpstr>5.3 Modern methods for battery diagnostics</vt:lpstr>
      <vt:lpstr>5.3 Modern methods for battery diagnostics</vt:lpstr>
      <vt:lpstr>5.3 Modern methods for battery diagnostics</vt:lpstr>
      <vt:lpstr>5.3 Modern methods for battery diagnostics</vt:lpstr>
      <vt:lpstr>5.3 Modern methods for battery diagnostics</vt:lpstr>
      <vt:lpstr>5.4 New technique for accelerated aging tests</vt:lpstr>
      <vt:lpstr>5.4 New techniques for accelerated aging tests</vt:lpstr>
      <vt:lpstr>5.4 New techniques for accelerated aging tests</vt:lpstr>
      <vt:lpstr>5.4 New techniques for accelerated aging tests</vt:lpstr>
      <vt:lpstr>5.4 New techniques for accelerated aging tests</vt:lpstr>
      <vt:lpstr>5.3 Modern methods for battery diagnostics</vt:lpstr>
      <vt:lpstr>References</vt:lpstr>
      <vt:lpstr>References</vt:lpstr>
      <vt:lpstr>References</vt:lpstr>
      <vt:lpstr>3.1 Main degradation mechanisms in lithium-ion cells</vt:lpstr>
      <vt:lpstr>Backup</vt:lpstr>
      <vt:lpstr>1.2 Entwicklung des Batteriemarktes</vt:lpstr>
      <vt:lpstr>1.5 Batteriebauformen und ihre Vor- / Nachteile</vt:lpstr>
      <vt:lpstr>1.5 Energy and power characteristics resulting from cell design</vt:lpstr>
      <vt:lpstr> 2.9  Sicherheitstests</vt:lpstr>
      <vt:lpstr>2.9  Klassifizierung von Sicherheitsniveaus</vt:lpstr>
      <vt:lpstr>2.5  Löschen von brennenden Lithium-Ionen-Batterien</vt:lpstr>
      <vt:lpstr>2.6 Transport von Lithium-Ionen-Batterien</vt:lpstr>
      <vt:lpstr>2.7 UN38.3-Transporttests</vt:lpstr>
      <vt:lpstr>2.8  Lagerung von Lithium-Ionen-Batterien</vt:lpstr>
      <vt:lpstr>4  Batteriesysteme 4.1  Serienschaltung und Parallelschaltung von Einzelzellen</vt:lpstr>
      <vt:lpstr>4  Batteriesysteme 4.1  Serienschaltung und Parallelschaltung von Einzelzellen</vt:lpstr>
      <vt:lpstr>4  Batteriesysteme 4.3  Sicherheitselemente auf Systemebene</vt:lpstr>
      <vt:lpstr>2.2   Alterung der Lithium-Metalloxid-Kathode 2.2.3 Passivschichtbildung: Solid Permeable Interface (SPI)</vt:lpstr>
      <vt:lpstr>2.3   Alterung der weiteren Bestandteile 2.3.2 Separator</vt:lpstr>
      <vt:lpstr>3.2   Combination of usage-independent calendar aging and cycle aging 3.2.2 Cycle aging</vt:lpstr>
      <vt:lpstr>3  Kategorisierung von Alterungsvorgängen 3.4 Zusammenfassung Alterungsauswirkungen</vt:lpstr>
      <vt:lpstr>4.6  Tipps zur Vermeidung typischer Fehlerquellen</vt:lpstr>
      <vt:lpstr>4.6  Tipps zur Vermeidung typischer Fehlerquellen</vt:lpstr>
      <vt:lpstr>PowerPoint-Präsentation</vt:lpstr>
      <vt:lpstr>4  Verfahren zur Alterungsdetektion 4.3 Incremental Capacity Analysis (ICA)</vt:lpstr>
      <vt:lpstr>4  Verfahren zur Alterungsdetektion 4.4 Elektrochemische Impedanzspektroskopie (EIS)</vt:lpstr>
      <vt:lpstr>4  Verfahren zur Alterungsdetektion 4.5 Sprungantwort-Analyse bei DC-Strompulsen</vt:lpstr>
      <vt:lpstr>5.1 Next-generation lithium-ion cells</vt:lpstr>
      <vt:lpstr>5.1 Next-generation lithium-ion cells</vt:lpstr>
      <vt:lpstr>5.1 Next-generation lithium-ion cells</vt:lpstr>
      <vt:lpstr>5.2  New battery materials and battery technologies</vt:lpstr>
      <vt:lpstr>5.2  New battery materials and battery technologies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Alterungsworkshop</dc:title>
  <dc:creator>Peter Keil</dc:creator>
  <cp:lastModifiedBy>Peter Keil</cp:lastModifiedBy>
  <cp:revision>703</cp:revision>
  <cp:lastPrinted>2018-07-30T17:10:52Z</cp:lastPrinted>
  <dcterms:created xsi:type="dcterms:W3CDTF">2017-02-27T12:14:06Z</dcterms:created>
  <dcterms:modified xsi:type="dcterms:W3CDTF">2018-07-30T17:55:48Z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0x010100D5E0427291BBA84D94EE60284D63B7F5</vt:lpwstr>
  </property>
</Properties>
</file>